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harts/chart1.xml" ContentType="application/vnd.openxmlformats-officedocument.drawingml.chart+xml"/>
  <Override PartName="/ppt/charts/colors1.xml" ContentType="application/vnd.ms-office.chartcolorstyle+xml"/>
  <Override PartName="/ppt/charts/style1.xml" ContentType="application/vnd.ms-office.chartstyle+xml"/>
  <Override PartName="/ppt/media/image2.svg" ContentType="image/svg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8.xml" ContentType="application/vnd.openxmlformats-officedocument.presentationml.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79" r:id="rId5"/>
    <p:sldId id="281" r:id="rId7"/>
    <p:sldId id="282" r:id="rId8"/>
    <p:sldId id="283" r:id="rId9"/>
    <p:sldId id="284" r:id="rId10"/>
    <p:sldId id="288" r:id="rId14"/>
    <p:sldId id="285" r:id="rId11"/>
    <p:sldId id="287" r:id="rId13"/>
  </p:sldIdLst>
  <p:sldSz cx="12192000" cy="6858000"/>
  <p:notesSz cx="6858000" cy="9144000"/>
  <p:defaultTextStyle>
    <a:defPPr>
      <a:defRPr lang="es-B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20E19"/>
    <a:srgbClr val="2B2BC8"/>
    <a:srgbClr val="F2F2F2"/>
    <a:srgbClr val="E13032"/>
    <a:srgbClr val="EF911C"/>
    <a:srgbClr val="F8931E"/>
    <a:srgbClr val="F39200"/>
    <a:srgbClr val="C42230"/>
    <a:srgbClr val="533587"/>
    <a:srgbClr val="E0B73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0988" autoAdjust="0"/>
    <p:restoredTop sz="94660"/>
  </p:normalViewPr>
  <p:slideViewPr>
    <p:cSldViewPr snapToGrid="0">
      <p:cViewPr varScale="1">
        <p:scale>
          <a:sx n="94" d="100"/>
          <a:sy n="94" d="100"/>
        </p:scale>
        <p:origin x="384" y="8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customXml" Target="../customXml/item1.xml"/><Relationship Id="rId2" Type="http://schemas.openxmlformats.org/officeDocument/2006/relationships/customXml" Target="../customXml/item2.xml"/><Relationship Id="rId3" Type="http://schemas.openxmlformats.org/officeDocument/2006/relationships/customXml" Target="../customXml/item3.xml"/><Relationship Id="rId4" Type="http://schemas.openxmlformats.org/officeDocument/2006/relationships/slideMaster" Target="slideMasters/slideMaster1.xml"/><Relationship Id="rId5" Type="http://schemas.openxmlformats.org/officeDocument/2006/relationships/slide" Target="slides/slide1.xml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4" Type="http://schemas.openxmlformats.org/officeDocument/2006/relationships/slide" Target="slides/slide8.xml"/><Relationship Id="rId11" Type="http://schemas.openxmlformats.org/officeDocument/2006/relationships/slide" Target="slides/slide7.xml"/><Relationship Id="rId13" Type="http://schemas.openxmlformats.org/officeDocument/2006/relationships/slide" Target="slides/slide9.xml"/><Relationship Id="rId15" Type="http://schemas.openxmlformats.org/officeDocument/2006/relationships/presProps" Target="presProps.xml"/><Relationship Id="rId16" Type="http://schemas.openxmlformats.org/officeDocument/2006/relationships/viewProps" Target="viewProps.xml"/><Relationship Id="rId17" Type="http://schemas.openxmlformats.org/officeDocument/2006/relationships/theme" Target="theme/theme1.xml"/><Relationship Id="rId18" Type="http://schemas.openxmlformats.org/officeDocument/2006/relationships/tableStyles" Target="tableStyles.xml"/></Relationships>
</file>

<file path=ppt/charts/_rels/chart1.xml.rels><?xml version='1.0' encoding='UTF-8' standalone='yes'?>
<Relationships xmlns="http://schemas.openxmlformats.org/package/2006/relationships"><Relationship Id="rId1" Type="http://schemas.microsoft.com/office/2011/relationships/chartStyle" Target="style1.xml"/><Relationship Id="rId2" Type="http://schemas.microsoft.com/office/2011/relationships/chartColorStyle" Target="colors1.xml"/><Relationship Id="rId3" Type="http://schemas.openxmlformats.org/officeDocument/2006/relationships/package" Target="../embeddings/Microsoft_Excel_Worksheet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128" b="1" i="0" u="none" strike="noStrike" kern="1200" cap="all" spc="12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s-BO" dirty="0"/>
              <a:t>GRAFICO 1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128" b="1" i="0" u="none" strike="noStrike" kern="1200" cap="all" spc="120" normalizeH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BO"/>
        </a:p>
      </c:txPr>
    </c:title>
    <c:autoTitleDeleted val="0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Serie 1</c:v>
                </c:pt>
              </c:strCache>
            </c:strRef>
          </c:tx>
          <c:spPr>
            <a:solidFill>
              <a:srgbClr val="00539C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00539C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CB2A-461D-93D3-07D215CA941B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es-BO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Hoja1!$A$2:$A$5</c:f>
              <c:strCache>
                <c:ptCount val="4"/>
                <c:pt idx="0">
                  <c:v>Categoría 1</c:v>
                </c:pt>
                <c:pt idx="1">
                  <c:v>Categoría 2</c:v>
                </c:pt>
                <c:pt idx="2">
                  <c:v>Categoría 3</c:v>
                </c:pt>
                <c:pt idx="3">
                  <c:v>Categoría 4</c:v>
                </c:pt>
              </c:strCache>
            </c:strRef>
          </c:cat>
          <c:val>
            <c:numRef>
              <c:f>Hoja1!$B$2:$B$5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B2A-461D-93D3-07D215CA941B}"/>
            </c:ext>
          </c:extLst>
        </c:ser>
        <c:ser>
          <c:idx val="1"/>
          <c:order val="1"/>
          <c:tx>
            <c:strRef>
              <c:f>Hoja1!$C$1</c:f>
              <c:strCache>
                <c:ptCount val="1"/>
                <c:pt idx="0">
                  <c:v>Serie 2</c:v>
                </c:pt>
              </c:strCache>
            </c:strRef>
          </c:tx>
          <c:spPr>
            <a:solidFill>
              <a:srgbClr val="F8931E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es-BO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Hoja1!$A$2:$A$5</c:f>
              <c:strCache>
                <c:ptCount val="4"/>
                <c:pt idx="0">
                  <c:v>Categoría 1</c:v>
                </c:pt>
                <c:pt idx="1">
                  <c:v>Categoría 2</c:v>
                </c:pt>
                <c:pt idx="2">
                  <c:v>Categoría 3</c:v>
                </c:pt>
                <c:pt idx="3">
                  <c:v>Categoría 4</c:v>
                </c:pt>
              </c:strCache>
            </c:strRef>
          </c:cat>
          <c:val>
            <c:numRef>
              <c:f>Hoja1!$C$2:$C$5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B2A-461D-93D3-07D215CA941B}"/>
            </c:ext>
          </c:extLst>
        </c:ser>
        <c:ser>
          <c:idx val="2"/>
          <c:order val="2"/>
          <c:tx>
            <c:strRef>
              <c:f>Hoja1!$D$1</c:f>
              <c:strCache>
                <c:ptCount val="1"/>
                <c:pt idx="0">
                  <c:v>Serie 3</c:v>
                </c:pt>
              </c:strCache>
            </c:strRef>
          </c:tx>
          <c:spPr>
            <a:solidFill>
              <a:srgbClr val="E0B73B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es-BO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Hoja1!$A$2:$A$5</c:f>
              <c:strCache>
                <c:ptCount val="4"/>
                <c:pt idx="0">
                  <c:v>Categoría 1</c:v>
                </c:pt>
                <c:pt idx="1">
                  <c:v>Categoría 2</c:v>
                </c:pt>
                <c:pt idx="2">
                  <c:v>Categoría 3</c:v>
                </c:pt>
                <c:pt idx="3">
                  <c:v>Categoría 4</c:v>
                </c:pt>
              </c:strCache>
            </c:strRef>
          </c:cat>
          <c:val>
            <c:numRef>
              <c:f>Hoja1!$D$2:$D$5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CB2A-461D-93D3-07D215CA941B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79"/>
        <c:overlap val="100"/>
        <c:axId val="155995743"/>
        <c:axId val="147776543"/>
      </c:barChart>
      <c:catAx>
        <c:axId val="155995743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64" b="0" i="0" u="none" strike="noStrike" kern="1200" cap="all" spc="12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BO"/>
          </a:p>
        </c:txPr>
        <c:crossAx val="147776543"/>
        <c:crosses val="autoZero"/>
        <c:auto val="1"/>
        <c:lblAlgn val="ctr"/>
        <c:lblOffset val="100"/>
        <c:noMultiLvlLbl val="0"/>
      </c:catAx>
      <c:valAx>
        <c:axId val="147776543"/>
        <c:scaling>
          <c:orientation val="minMax"/>
        </c:scaling>
        <c:delete val="1"/>
        <c:axPos val="l"/>
        <c:numFmt formatCode="0%" sourceLinked="1"/>
        <c:majorTickMark val="none"/>
        <c:minorTickMark val="none"/>
        <c:tickLblPos val="nextTo"/>
        <c:crossAx val="155995743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BO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BO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8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64" kern="1200" cap="all" spc="120" normalizeH="0" baseline="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defRPr sz="1197" b="0" i="0" u="none" strike="noStrike" kern="1200" baseline="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22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phClr"/>
        </a:solidFill>
        <a:round/>
      </a:ln>
    </cs:spPr>
  </cs:dataPointMarker>
  <cs:dataPointMarkerLayout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15000"/>
            <a:lumOff val="8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cap="all" spc="12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064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FA81F46-3F36-4718-84AE-FED2C2A19A4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BO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4CA95422-966E-431F-90EE-272796D9AAB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B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DF2A575E-587D-45AD-9D5F-7D654C637D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E7F500-6A78-40BF-98F1-54E7E13B0455}" type="datetimeFigureOut">
              <a:rPr lang="es-BO" smtClean="0"/>
              <a:t>17/10/2026</a:t>
            </a:fld>
            <a:endParaRPr lang="es-B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6DDFAA25-E9CC-4D2A-BDBC-E061B3F1E4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B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AB7B78AB-6E63-48AB-8C52-2C8041DE16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C8AA7F-E5B2-4012-B771-A3E8C7E78C20}" type="slidenum">
              <a:rPr lang="es-BO" smtClean="0"/>
              <a:t>‹Nº›</a:t>
            </a:fld>
            <a:endParaRPr lang="es-BO"/>
          </a:p>
        </p:txBody>
      </p:sp>
    </p:spTree>
    <p:extLst>
      <p:ext uri="{BB962C8B-B14F-4D97-AF65-F5344CB8AC3E}">
        <p14:creationId xmlns:p14="http://schemas.microsoft.com/office/powerpoint/2010/main" val="12868744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288DFDE-2F13-483C-B7CC-A40976DCFA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B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D46C0463-24B8-47B3-99F8-9373D64FCAF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B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6ECD213E-1533-4BD1-9E72-F745ECEF2F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E7F500-6A78-40BF-98F1-54E7E13B0455}" type="datetimeFigureOut">
              <a:rPr lang="es-BO" smtClean="0"/>
              <a:t>17/10/2026</a:t>
            </a:fld>
            <a:endParaRPr lang="es-B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52828036-2972-4BF5-AE28-6781F723C2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B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83F4E6B4-7F52-4371-94F4-D727FADD9C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C8AA7F-E5B2-4012-B771-A3E8C7E78C20}" type="slidenum">
              <a:rPr lang="es-BO" smtClean="0"/>
              <a:t>‹Nº›</a:t>
            </a:fld>
            <a:endParaRPr lang="es-BO"/>
          </a:p>
        </p:txBody>
      </p:sp>
    </p:spTree>
    <p:extLst>
      <p:ext uri="{BB962C8B-B14F-4D97-AF65-F5344CB8AC3E}">
        <p14:creationId xmlns:p14="http://schemas.microsoft.com/office/powerpoint/2010/main" val="9248273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4E5678A-8F12-4B29-B97D-BC4776F129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B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36823AC5-0364-4DAD-ACE4-64255BDCA5F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4E14DC17-AB81-485F-A445-B6C0626BC1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E7F500-6A78-40BF-98F1-54E7E13B0455}" type="datetimeFigureOut">
              <a:rPr lang="es-BO" smtClean="0"/>
              <a:t>17/10/2026</a:t>
            </a:fld>
            <a:endParaRPr lang="es-B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D1E2F4A4-1522-4130-9C8D-A17481261E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B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8CD59B3B-EEE4-4064-BEC1-4963604FAE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C8AA7F-E5B2-4012-B771-A3E8C7E78C20}" type="slidenum">
              <a:rPr lang="es-BO" smtClean="0"/>
              <a:t>‹Nº›</a:t>
            </a:fld>
            <a:endParaRPr lang="es-BO"/>
          </a:p>
        </p:txBody>
      </p:sp>
    </p:spTree>
    <p:extLst>
      <p:ext uri="{BB962C8B-B14F-4D97-AF65-F5344CB8AC3E}">
        <p14:creationId xmlns:p14="http://schemas.microsoft.com/office/powerpoint/2010/main" val="156582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845427F-FAC5-48A2-BFDA-DF47F8653C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B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F0D217D5-71DD-4F20-8D35-871EB8BAF84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BO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A5FE5820-9DD8-4D98-89B8-0D2A711B418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BO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616BE980-CE2C-4C46-B2C0-CE5C408C6C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E7F500-6A78-40BF-98F1-54E7E13B0455}" type="datetimeFigureOut">
              <a:rPr lang="es-BO" smtClean="0"/>
              <a:t>17/10/2026</a:t>
            </a:fld>
            <a:endParaRPr lang="es-BO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7A0C754B-1F70-42EB-8C60-30DF950051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B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04F64E92-0D4F-4D7B-9C12-B95EF70D56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C8AA7F-E5B2-4012-B771-A3E8C7E78C20}" type="slidenum">
              <a:rPr lang="es-BO" smtClean="0"/>
              <a:t>‹Nº›</a:t>
            </a:fld>
            <a:endParaRPr lang="es-BO"/>
          </a:p>
        </p:txBody>
      </p:sp>
    </p:spTree>
    <p:extLst>
      <p:ext uri="{BB962C8B-B14F-4D97-AF65-F5344CB8AC3E}">
        <p14:creationId xmlns:p14="http://schemas.microsoft.com/office/powerpoint/2010/main" val="30728661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DAAD210-43A4-4236-B164-E9236774AA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B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A42A1D39-B9BA-4BE4-80B6-C53091E6FB1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9D77B1C3-DACB-4C38-9C0B-024707E4063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BO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7A6CFF36-316C-4FD2-A9B5-4A910303127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EEF28365-D8E8-446E-941F-5D023CFB732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BO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AD54C590-B761-4350-928D-05E2149A4C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E7F500-6A78-40BF-98F1-54E7E13B0455}" type="datetimeFigureOut">
              <a:rPr lang="es-BO" smtClean="0"/>
              <a:t>17/10/2026</a:t>
            </a:fld>
            <a:endParaRPr lang="es-BO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96DDCF37-F514-4F13-B734-A177B2FEBF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BO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F4926140-77AB-423F-9533-C3E85F714A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C8AA7F-E5B2-4012-B771-A3E8C7E78C20}" type="slidenum">
              <a:rPr lang="es-BO" smtClean="0"/>
              <a:t>‹Nº›</a:t>
            </a:fld>
            <a:endParaRPr lang="es-BO"/>
          </a:p>
        </p:txBody>
      </p:sp>
    </p:spTree>
    <p:extLst>
      <p:ext uri="{BB962C8B-B14F-4D97-AF65-F5344CB8AC3E}">
        <p14:creationId xmlns:p14="http://schemas.microsoft.com/office/powerpoint/2010/main" val="9244695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9DC69F3-C2EA-428F-A2C3-6275BA3D2D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BO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58E6A2B7-C0F1-4515-A466-743ED6B4F9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E7F500-6A78-40BF-98F1-54E7E13B0455}" type="datetimeFigureOut">
              <a:rPr lang="es-BO" smtClean="0"/>
              <a:t>17/10/2026</a:t>
            </a:fld>
            <a:endParaRPr lang="es-BO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A88A0707-EE18-4B28-A274-316252C6A6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BO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BB44B6AD-323B-4B29-92AA-3525E0A3E3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C8AA7F-E5B2-4012-B771-A3E8C7E78C20}" type="slidenum">
              <a:rPr lang="es-BO" smtClean="0"/>
              <a:t>‹Nº›</a:t>
            </a:fld>
            <a:endParaRPr lang="es-BO"/>
          </a:p>
        </p:txBody>
      </p:sp>
    </p:spTree>
    <p:extLst>
      <p:ext uri="{BB962C8B-B14F-4D97-AF65-F5344CB8AC3E}">
        <p14:creationId xmlns:p14="http://schemas.microsoft.com/office/powerpoint/2010/main" val="9906914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20F41E7A-0642-451D-A075-A40FDB5730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E7F500-6A78-40BF-98F1-54E7E13B0455}" type="datetimeFigureOut">
              <a:rPr lang="es-BO" smtClean="0"/>
              <a:t>17/10/2026</a:t>
            </a:fld>
            <a:endParaRPr lang="es-BO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EC71A4D7-1377-4089-BAC1-6BA975666A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BO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9EC98BEF-108C-47A0-B8BF-48BA036FB7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C8AA7F-E5B2-4012-B771-A3E8C7E78C20}" type="slidenum">
              <a:rPr lang="es-BO" smtClean="0"/>
              <a:t>‹Nº›</a:t>
            </a:fld>
            <a:endParaRPr lang="es-BO"/>
          </a:p>
        </p:txBody>
      </p:sp>
    </p:spTree>
    <p:extLst>
      <p:ext uri="{BB962C8B-B14F-4D97-AF65-F5344CB8AC3E}">
        <p14:creationId xmlns:p14="http://schemas.microsoft.com/office/powerpoint/2010/main" val="15512124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D347EDA-7DCB-4A81-BC3A-F973C5925E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B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013409D1-2983-434D-BA4C-BF0EB3F2296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BO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FC77D6CC-ED11-4427-B8A2-D31DCA8F8E6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C7AD9C72-5BC0-4AB0-91D7-AFEFBCF6F6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E7F500-6A78-40BF-98F1-54E7E13B0455}" type="datetimeFigureOut">
              <a:rPr lang="es-BO" smtClean="0"/>
              <a:t>17/10/2026</a:t>
            </a:fld>
            <a:endParaRPr lang="es-BO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F945D550-B017-4DC0-9D32-1F1C644296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B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75AD1B36-CDA1-4AC3-B892-71660ED231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C8AA7F-E5B2-4012-B771-A3E8C7E78C20}" type="slidenum">
              <a:rPr lang="es-BO" smtClean="0"/>
              <a:t>‹Nº›</a:t>
            </a:fld>
            <a:endParaRPr lang="es-BO"/>
          </a:p>
        </p:txBody>
      </p:sp>
    </p:spTree>
    <p:extLst>
      <p:ext uri="{BB962C8B-B14F-4D97-AF65-F5344CB8AC3E}">
        <p14:creationId xmlns:p14="http://schemas.microsoft.com/office/powerpoint/2010/main" val="8418799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58E4912-9CBD-4DB9-AE20-309DA1E458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BO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B08E7FE9-5012-4FCA-8071-8955FF0D2F0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BO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ED3B3B53-1545-4F74-BC28-B7813D37384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185B20BC-33FE-4F9A-A316-35334EF092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E7F500-6A78-40BF-98F1-54E7E13B0455}" type="datetimeFigureOut">
              <a:rPr lang="es-BO" smtClean="0"/>
              <a:t>17/10/2026</a:t>
            </a:fld>
            <a:endParaRPr lang="es-BO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FC6A8F6E-5C6C-4924-B542-CEC31F5119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B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FD53E566-00F7-49F2-9B6A-609B2E6C25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C8AA7F-E5B2-4012-B771-A3E8C7E78C20}" type="slidenum">
              <a:rPr lang="es-BO" smtClean="0"/>
              <a:t>‹Nº›</a:t>
            </a:fld>
            <a:endParaRPr lang="es-BO"/>
          </a:p>
        </p:txBody>
      </p:sp>
    </p:spTree>
    <p:extLst>
      <p:ext uri="{BB962C8B-B14F-4D97-AF65-F5344CB8AC3E}">
        <p14:creationId xmlns:p14="http://schemas.microsoft.com/office/powerpoint/2010/main" val="33244617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F3BC63B-1BC7-47DE-8FBF-7C1F55DAA8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BO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DDF57C85-8445-40C7-BB30-B7F3708F88B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B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AD5D54B5-E739-4B42-98AC-8CCC8E6D79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E7F500-6A78-40BF-98F1-54E7E13B0455}" type="datetimeFigureOut">
              <a:rPr lang="es-BO" smtClean="0"/>
              <a:t>17/10/2026</a:t>
            </a:fld>
            <a:endParaRPr lang="es-B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EBCA8B2D-C953-4B81-83E8-C3B13E9EC6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B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EB0D2F9-BC1B-41FB-A6AF-6CC798EF5F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C8AA7F-E5B2-4012-B771-A3E8C7E78C20}" type="slidenum">
              <a:rPr lang="es-BO" smtClean="0"/>
              <a:t>‹Nº›</a:t>
            </a:fld>
            <a:endParaRPr lang="es-BO"/>
          </a:p>
        </p:txBody>
      </p:sp>
    </p:spTree>
    <p:extLst>
      <p:ext uri="{BB962C8B-B14F-4D97-AF65-F5344CB8AC3E}">
        <p14:creationId xmlns:p14="http://schemas.microsoft.com/office/powerpoint/2010/main" val="16641266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9B97F1F5-F5C2-4788-934E-34A0B8382E9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BO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80A1D600-CEB2-4469-8957-6F5C050E6FC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B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AE8C271E-ACC2-47AA-8D25-41FEED492D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E7F500-6A78-40BF-98F1-54E7E13B0455}" type="datetimeFigureOut">
              <a:rPr lang="es-BO" smtClean="0"/>
              <a:t>17/10/2026</a:t>
            </a:fld>
            <a:endParaRPr lang="es-B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D82F5513-0D43-4DC6-9D46-1EC8BF94A0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B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057B2BCD-1B64-41FD-A823-7622F5991B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C8AA7F-E5B2-4012-B771-A3E8C7E78C20}" type="slidenum">
              <a:rPr lang="es-BO" smtClean="0"/>
              <a:t>‹Nº›</a:t>
            </a:fld>
            <a:endParaRPr lang="es-BO"/>
          </a:p>
        </p:txBody>
      </p:sp>
    </p:spTree>
    <p:extLst>
      <p:ext uri="{BB962C8B-B14F-4D97-AF65-F5344CB8AC3E}">
        <p14:creationId xmlns:p14="http://schemas.microsoft.com/office/powerpoint/2010/main" val="1015290400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81345DD2-8DA5-4FED-B914-B296992C46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B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E47034CC-A788-4601-9952-D570245C9E4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B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BEAE5ED-AD5E-482D-BD98-D67763A2D76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E7F500-6A78-40BF-98F1-54E7E13B0455}" type="datetimeFigureOut">
              <a:rPr lang="es-BO" smtClean="0"/>
              <a:t>17/10/2026</a:t>
            </a:fld>
            <a:endParaRPr lang="es-B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7B1C492-F638-4513-BAB1-07F526D5BCB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B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95FF329B-3376-4DDC-B4C5-CA74C1C92E7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C8AA7F-E5B2-4012-B771-A3E8C7E78C20}" type="slidenum">
              <a:rPr lang="es-BO" smtClean="0"/>
              <a:t>‹Nº›</a:t>
            </a:fld>
            <a:endParaRPr lang="es-BO"/>
          </a:p>
        </p:txBody>
      </p:sp>
    </p:spTree>
    <p:extLst>
      <p:ext uri="{BB962C8B-B14F-4D97-AF65-F5344CB8AC3E}">
        <p14:creationId xmlns:p14="http://schemas.microsoft.com/office/powerpoint/2010/main" val="16935496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B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Relationship Id="rId3" Type="http://schemas.openxmlformats.org/officeDocument/2006/relationships/image" Target="../media/image2.sv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Relationship Id="rId3" Type="http://schemas.openxmlformats.org/officeDocument/2006/relationships/image" Target="../media/image2.sv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Relationship Id="rId3" Type="http://schemas.openxmlformats.org/officeDocument/2006/relationships/image" Target="../media/image2.sv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Relationship Id="rId3" Type="http://schemas.openxmlformats.org/officeDocument/2006/relationships/image" Target="../media/image2.sv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jpeg"/><Relationship Id="rId3" Type="http://schemas.openxmlformats.org/officeDocument/2006/relationships/image" Target="../media/image4.jpeg"/><Relationship Id="rId4" Type="http://schemas.openxmlformats.org/officeDocument/2006/relationships/image" Target="../media/image5.jpeg"/><Relationship Id="rId5" Type="http://schemas.openxmlformats.org/officeDocument/2006/relationships/image" Target="../media/image6.jpeg"/><Relationship Id="rId6" Type="http://schemas.openxmlformats.org/officeDocument/2006/relationships/image" Target="../media/image1.png"/><Relationship Id="rId7" Type="http://schemas.openxmlformats.org/officeDocument/2006/relationships/image" Target="../media/image2.sv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Relationship Id="rId3" Type="http://schemas.openxmlformats.org/officeDocument/2006/relationships/image" Target="../media/image2.sv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Relationship Id="rId3" Type="http://schemas.openxmlformats.org/officeDocument/2006/relationships/image" Target="../media/image2.sv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chart" Target="../charts/chart1.xml"/><Relationship Id="rId3" Type="http://schemas.openxmlformats.org/officeDocument/2006/relationships/image" Target="../media/image1.png"/><Relationship Id="rId4" Type="http://schemas.openxmlformats.org/officeDocument/2006/relationships/image" Target="../media/image2.svg"/></Relationships>
</file>

<file path=ppt/slides/slide1.xml><?xml version="1.0" encoding="utf-8"?>
<p:sld xmlns:a="http://schemas.openxmlformats.org/drawingml/2006/main" xmlns:a16="http://schemas.microsoft.com/office/drawing/2014/main" xmlns:asvg="http://schemas.microsoft.com/office/drawing/2016/SVG/main" xmlns:ns5="http://schemas.microsoft.com/office/powerpoint/2010/main" xmlns:p="http://schemas.openxmlformats.org/presentationml/2006/main" xmlns:r="http://schemas.openxmlformats.org/officeDocument/2006/relationships">
  <p:cSld>
    <p:bg>
      <p:bgPr>
        <a:solidFill>
          <a:srgbClr val="F2F2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áfico 1">
            <a:extLst>
              <a:ext uri="{FF2B5EF4-FFF2-40B4-BE49-F238E27FC236}">
                <a16:creationId id="{58A4D1D7-4A04-46E9-8239-B6590762F00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96DAC541-7B7A-43D3-8B79-37D633B846F1}">
                <asvg:svgBlip r:embed="rId3"/>
              </a:ext>
            </a:extLst>
          </a:blip>
          <a:srcRect r="7551" b="12802"/>
          <a:stretch/>
        </p:blipFill>
        <p:spPr>
          <a:xfrm>
            <a:off x="6419850" y="1413668"/>
            <a:ext cx="5772150" cy="5444332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603504" y="758952"/>
            <a:ext cx="109728" cy="5394960"/>
          </a:xfrm>
          <a:prstGeom prst="rect">
            <a:avLst/>
          </a:prstGeom>
          <a:solidFill>
            <a:srgbClr val="F8931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969264" y="1014984"/>
            <a:ext cx="6510528" cy="493776"/>
          </a:xfrm>
          <a:prstGeom prst="rect">
            <a:avLst/>
          </a:prstGeom>
          <a:noFill/>
        </p:spPr>
        <p:txBody>
          <a:bodyPr wrap="square" lIns="27432" rIns="27432" tIns="22860" bIns="0">
            <a:spAutoFit/>
          </a:bodyPr>
          <a:lstStyle/>
          <a:p>
            <a:pPr>
              <a:defRPr sz="1500" b="1">
                <a:solidFill>
                  <a:srgbClr val="00539C"/>
                </a:solidFill>
                <a:latin typeface="Aptos"/>
              </a:defRPr>
            </a:pPr>
            <a:r>
              <a:t>PROYECTO DE AUTOMATIZACIÓN CON IA · FARMACORP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69264" y="1783080"/>
            <a:ext cx="6126480" cy="1069848"/>
          </a:xfrm>
          <a:prstGeom prst="rect">
            <a:avLst/>
          </a:prstGeom>
          <a:noFill/>
        </p:spPr>
        <p:txBody>
          <a:bodyPr wrap="square" lIns="27432" rIns="27432" tIns="22860" bIns="0">
            <a:spAutoFit/>
          </a:bodyPr>
          <a:lstStyle/>
          <a:p>
            <a:pPr>
              <a:defRPr sz="4600" b="1">
                <a:solidFill>
                  <a:srgbClr val="142331"/>
                </a:solidFill>
                <a:latin typeface="Aptos"/>
              </a:defRPr>
            </a:pPr>
            <a:r>
              <a:t>FARMAFLOW IA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78408" y="2852928"/>
            <a:ext cx="5532120" cy="1298448"/>
          </a:xfrm>
          <a:prstGeom prst="rect">
            <a:avLst/>
          </a:prstGeom>
          <a:noFill/>
        </p:spPr>
        <p:txBody>
          <a:bodyPr wrap="square" lIns="27432" rIns="27432" tIns="22860" bIns="0">
            <a:spAutoFit/>
          </a:bodyPr>
          <a:lstStyle/>
          <a:p>
            <a:pPr>
              <a:defRPr sz="2400" b="0">
                <a:solidFill>
                  <a:srgbClr val="00539C"/>
                </a:solidFill>
                <a:latin typeface="Aptos"/>
              </a:defRPr>
            </a:pPr>
            <a:r>
              <a:t>Cero vencimientos en anaquel.</a:t>
            </a:r>
          </a:p>
          <a:p>
            <a:pPr>
              <a:defRPr sz="2400" b="0">
                <a:solidFill>
                  <a:srgbClr val="00539C"/>
                </a:solidFill>
                <a:latin typeface="Aptos"/>
              </a:defRPr>
            </a:pPr>
            <a:r>
              <a:t>Anticipar faltantes. Comprar y canjear a tiempo.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96696" y="5184648"/>
            <a:ext cx="5669280" cy="713232"/>
          </a:xfrm>
          <a:prstGeom prst="rect">
            <a:avLst/>
          </a:prstGeom>
          <a:noFill/>
        </p:spPr>
        <p:txBody>
          <a:bodyPr wrap="square" lIns="27432" rIns="27432" tIns="22860" bIns="0">
            <a:spAutoFit/>
          </a:bodyPr>
          <a:lstStyle/>
          <a:p>
            <a:pPr>
              <a:defRPr sz="1300" b="0">
                <a:solidFill>
                  <a:srgbClr val="626C75"/>
                </a:solidFill>
                <a:latin typeface="Aptos"/>
              </a:defRPr>
            </a:pPr>
            <a:r>
              <a:t>Cada lote vencido o quiebre en sucursal es margen que no vuelve.</a:t>
            </a:r>
          </a:p>
          <a:p>
            <a:pPr>
              <a:defRPr sz="1300" b="0">
                <a:solidFill>
                  <a:srgbClr val="626C75"/>
                </a:solidFill>
                <a:latin typeface="Aptos"/>
              </a:defRPr>
            </a:pPr>
            <a:r>
              <a:t>Desafío Final · IA para Ejecutivos | Propuesta Piloto Octubre 2026</a:t>
            </a:r>
          </a:p>
        </p:txBody>
      </p:sp>
    </p:spTree>
    <p:extLst>
      <p:ext uri="{BB962C8B-B14F-4D97-AF65-F5344CB8AC3E}">
        <ns5:creationId val="2655029398"/>
      </p:ext>
    </p:extLst>
  </p:cSld>
  <p:clrMapOvr>
    <a:masterClrMapping/>
  </p:clrMapOvr>
</p:sld>
</file>

<file path=ppt/slides/slide3.xml><?xml version="1.0" encoding="utf-8"?>
<p:sld xmlns:a="http://schemas.openxmlformats.org/drawingml/2006/main" xmlns:a16="http://schemas.microsoft.com/office/drawing/2014/main" xmlns:asvg="http://schemas.microsoft.com/office/drawing/2016/SVG/main" xmlns:ns5="http://schemas.microsoft.com/office/powerpoint/2010/main" xmlns:p="http://schemas.openxmlformats.org/presentationml/2006/main" xmlns:r="http://schemas.openxmlformats.org/officeDocument/2006/relationships">
  <p:cSld>
    <p:bg>
      <p:bgPr>
        <a:solidFill>
          <a:srgbClr val="F2F2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Elipse 12">
            <a:extLst>
              <a:ext uri="{FF2B5EF4-FFF2-40B4-BE49-F238E27FC236}">
                <a16:creationId id="{E0F0663F-AB17-4C16-9BF7-12E3751E66C0}"/>
              </a:ext>
            </a:extLst>
          </p:cNvPr>
          <p:cNvSpPr/>
          <p:nvPr/>
        </p:nvSpPr>
        <p:spPr>
          <a:xfrm>
            <a:off x="862156" y="893041"/>
            <a:ext cx="181552" cy="181552"/>
          </a:xfrm>
          <a:prstGeom prst="ellipse">
            <a:avLst/>
          </a:prstGeom>
          <a:solidFill>
            <a:srgbClr val="E0B73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BO">
              <a:solidFill>
                <a:srgbClr val="F8931E"/>
              </a:solidFill>
            </a:endParaRPr>
          </a:p>
        </p:txBody>
      </p:sp>
      <p:pic>
        <p:nvPicPr>
          <p:cNvPr id="7" name="Gráfico 6">
            <a:extLst>
              <a:ext uri="{FF2B5EF4-FFF2-40B4-BE49-F238E27FC236}">
                <a16:creationId id="{6BDFC30B-3E80-4B07-8E22-6DF70B136B1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r:embed="rId3"/>
              </a:ext>
            </a:extLst>
          </a:blip>
          <a:stretch>
            <a:fillRect/>
          </a:stretch>
        </p:blipFill>
        <p:spPr>
          <a:xfrm>
            <a:off x="11196637" y="612053"/>
            <a:ext cx="561975" cy="561975"/>
          </a:xfrm>
          <a:prstGeom prst="rect">
            <a:avLst/>
          </a:prstGeom>
        </p:spPr>
      </p:pic>
      <p:cxnSp>
        <p:nvCxnSpPr>
          <p:cNvPr id="8" name="Conector recto 7">
            <a:extLst>
              <a:ext uri="{FF2B5EF4-FFF2-40B4-BE49-F238E27FC236}">
                <a16:creationId id="{A87EA3E1-E33E-4ECB-BD6B-D29121832790}"/>
              </a:ext>
            </a:extLst>
          </p:cNvPr>
          <p:cNvCxnSpPr/>
          <p:nvPr/>
        </p:nvCxnSpPr>
        <p:spPr>
          <a:xfrm>
            <a:off x="714375" y="1443315"/>
            <a:ext cx="10763250" cy="0"/>
          </a:xfrm>
          <a:prstGeom prst="line">
            <a:avLst/>
          </a:prstGeom>
          <a:ln w="28575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1188720" y="658368"/>
            <a:ext cx="9464040" cy="557784"/>
          </a:xfrm>
          <a:prstGeom prst="rect">
            <a:avLst/>
          </a:prstGeom>
          <a:noFill/>
        </p:spPr>
        <p:txBody>
          <a:bodyPr wrap="square" lIns="27432" rIns="27432" tIns="22860" bIns="0">
            <a:spAutoFit/>
          </a:bodyPr>
          <a:lstStyle/>
          <a:p>
            <a:pPr>
              <a:defRPr sz="2700" b="0">
                <a:solidFill>
                  <a:srgbClr val="142331"/>
                </a:solidFill>
                <a:latin typeface="Aptos"/>
              </a:defRPr>
            </a:pPr>
            <a:r>
              <a:t>Resumen ejecutivo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49808" y="1600200"/>
            <a:ext cx="10515600" cy="301752"/>
          </a:xfrm>
          <a:prstGeom prst="rect">
            <a:avLst/>
          </a:prstGeom>
          <a:noFill/>
        </p:spPr>
        <p:txBody>
          <a:bodyPr wrap="square" lIns="27432" rIns="27432" tIns="22860" bIns="0">
            <a:spAutoFit/>
          </a:bodyPr>
          <a:lstStyle/>
          <a:p>
            <a:pPr>
              <a:defRPr sz="1200" b="0">
                <a:solidFill>
                  <a:srgbClr val="626C75"/>
                </a:solidFill>
                <a:latin typeface="Aptos"/>
              </a:defRPr>
            </a:pPr>
            <a:r>
              <a:t>INTELIGENCIA ARTIFICIAL CONECTADA AL ERP PARA TRES ÁREAS CRÍTICAS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59536" y="2093976"/>
            <a:ext cx="10515600" cy="777240"/>
          </a:xfrm>
          <a:prstGeom prst="rect">
            <a:avLst/>
          </a:prstGeom>
          <a:noFill/>
        </p:spPr>
        <p:txBody>
          <a:bodyPr wrap="square" lIns="27432" rIns="27432" tIns="22860" bIns="0">
            <a:spAutoFit/>
          </a:bodyPr>
          <a:lstStyle/>
          <a:p>
            <a:pPr>
              <a:defRPr sz="2400" b="1">
                <a:solidFill>
                  <a:srgbClr val="00539C"/>
                </a:solidFill>
                <a:latin typeface="Aptos"/>
              </a:defRPr>
            </a:pPr>
            <a:r>
              <a:t>FarmaFlow IA cruza stock, vencimientos y ventas del ERP para actuar a tiempo.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777240" y="3282696"/>
            <a:ext cx="3584448" cy="1947672"/>
          </a:xfrm>
          <a:prstGeom prst="roundRect">
            <a:avLst/>
          </a:prstGeom>
          <a:solidFill>
            <a:srgbClr val="F1F6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777240" y="3282696"/>
            <a:ext cx="3584448" cy="100584"/>
          </a:xfrm>
          <a:prstGeom prst="rect">
            <a:avLst/>
          </a:prstGeom>
          <a:solidFill>
            <a:srgbClr val="F8931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969264" y="3584448"/>
            <a:ext cx="3182112" cy="374904"/>
          </a:xfrm>
          <a:prstGeom prst="rect">
            <a:avLst/>
          </a:prstGeom>
          <a:noFill/>
        </p:spPr>
        <p:txBody>
          <a:bodyPr wrap="square" lIns="27432" rIns="27432" tIns="22860" bIns="0">
            <a:spAutoFit/>
          </a:bodyPr>
          <a:lstStyle/>
          <a:p>
            <a:pPr>
              <a:defRPr sz="1900" b="1">
                <a:solidFill>
                  <a:srgbClr val="00539C"/>
                </a:solidFill>
                <a:latin typeface="Aptos"/>
              </a:defRPr>
            </a:pPr>
            <a:r>
              <a:t>VENTAS Y SUCURSALES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969264" y="4151376"/>
            <a:ext cx="3172968" cy="859536"/>
          </a:xfrm>
          <a:prstGeom prst="rect">
            <a:avLst/>
          </a:prstGeom>
          <a:noFill/>
        </p:spPr>
        <p:txBody>
          <a:bodyPr wrap="square" lIns="27432" rIns="27432" tIns="22860" bIns="0">
            <a:spAutoFit/>
          </a:bodyPr>
          <a:lstStyle/>
          <a:p>
            <a:pPr>
              <a:defRPr sz="1600" b="0">
                <a:solidFill>
                  <a:srgbClr val="142331"/>
                </a:solidFill>
                <a:latin typeface="Aptos"/>
              </a:defRPr>
            </a:pPr>
            <a:r>
              <a:t>Impulsar lotes por vencer (FEFO) y evitar quiebres en mostrador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4617720" y="3282696"/>
            <a:ext cx="3584448" cy="1947672"/>
          </a:xfrm>
          <a:prstGeom prst="roundRect">
            <a:avLst/>
          </a:prstGeom>
          <a:solidFill>
            <a:srgbClr val="F1F6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ectangle 21"/>
          <p:cNvSpPr/>
          <p:nvPr/>
        </p:nvSpPr>
        <p:spPr>
          <a:xfrm>
            <a:off x="4617720" y="3282696"/>
            <a:ext cx="3584448" cy="100584"/>
          </a:xfrm>
          <a:prstGeom prst="rect">
            <a:avLst/>
          </a:prstGeom>
          <a:solidFill>
            <a:srgbClr val="F8931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4809744" y="3584448"/>
            <a:ext cx="3182112" cy="374904"/>
          </a:xfrm>
          <a:prstGeom prst="rect">
            <a:avLst/>
          </a:prstGeom>
          <a:noFill/>
        </p:spPr>
        <p:txBody>
          <a:bodyPr wrap="square" lIns="27432" rIns="27432" tIns="22860" bIns="0">
            <a:spAutoFit/>
          </a:bodyPr>
          <a:lstStyle/>
          <a:p>
            <a:pPr>
              <a:defRPr sz="1900" b="1">
                <a:solidFill>
                  <a:srgbClr val="00539C"/>
                </a:solidFill>
                <a:latin typeface="Aptos"/>
              </a:defRPr>
            </a:pPr>
            <a:r>
              <a:t>COMPRAS Y ABASTO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4809744" y="4151376"/>
            <a:ext cx="3172968" cy="859536"/>
          </a:xfrm>
          <a:prstGeom prst="rect">
            <a:avLst/>
          </a:prstGeom>
          <a:noFill/>
        </p:spPr>
        <p:txBody>
          <a:bodyPr wrap="square" lIns="27432" rIns="27432" tIns="22860" bIns="0">
            <a:spAutoFit/>
          </a:bodyPr>
          <a:lstStyle/>
          <a:p>
            <a:pPr>
              <a:defRPr sz="1600" b="0">
                <a:solidFill>
                  <a:srgbClr val="142331"/>
                </a:solidFill>
                <a:latin typeface="Aptos"/>
              </a:defRPr>
            </a:pPr>
            <a:r>
              <a:t>Reponer según demanda real, plazo proveedor y stock útil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8458200" y="3282696"/>
            <a:ext cx="3584448" cy="1947672"/>
          </a:xfrm>
          <a:prstGeom prst="roundRect">
            <a:avLst/>
          </a:prstGeom>
          <a:solidFill>
            <a:srgbClr val="F1F6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ectangle 25"/>
          <p:cNvSpPr/>
          <p:nvPr/>
        </p:nvSpPr>
        <p:spPr>
          <a:xfrm>
            <a:off x="8458200" y="3282696"/>
            <a:ext cx="3584448" cy="100584"/>
          </a:xfrm>
          <a:prstGeom prst="rect">
            <a:avLst/>
          </a:prstGeom>
          <a:solidFill>
            <a:srgbClr val="F8931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8650224" y="3584448"/>
            <a:ext cx="3182112" cy="374904"/>
          </a:xfrm>
          <a:prstGeom prst="rect">
            <a:avLst/>
          </a:prstGeom>
          <a:noFill/>
        </p:spPr>
        <p:txBody>
          <a:bodyPr wrap="square" lIns="27432" rIns="27432" tIns="22860" bIns="0">
            <a:spAutoFit/>
          </a:bodyPr>
          <a:lstStyle/>
          <a:p>
            <a:pPr>
              <a:defRPr sz="1900" b="1">
                <a:solidFill>
                  <a:srgbClr val="00539C"/>
                </a:solidFill>
                <a:latin typeface="Aptos"/>
              </a:defRPr>
            </a:pPr>
            <a:r>
              <a:t>LOGÍSTICA INVERSA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8650224" y="4151376"/>
            <a:ext cx="3172968" cy="859536"/>
          </a:xfrm>
          <a:prstGeom prst="rect">
            <a:avLst/>
          </a:prstGeom>
          <a:noFill/>
        </p:spPr>
        <p:txBody>
          <a:bodyPr wrap="square" lIns="27432" rIns="27432" tIns="22860" bIns="0">
            <a:spAutoFit/>
          </a:bodyPr>
          <a:lstStyle/>
          <a:p>
            <a:pPr>
              <a:defRPr sz="1600" b="0">
                <a:solidFill>
                  <a:srgbClr val="142331"/>
                </a:solidFill>
                <a:latin typeface="Aptos"/>
              </a:defRPr>
            </a:pPr>
            <a:r>
              <a:t>Activar canjes a laboratorio en ventana vigente (30–60 días)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886968" y="5760720"/>
            <a:ext cx="10789920" cy="310896"/>
          </a:xfrm>
          <a:prstGeom prst="rect">
            <a:avLst/>
          </a:prstGeom>
          <a:noFill/>
        </p:spPr>
        <p:txBody>
          <a:bodyPr wrap="square" lIns="27432" rIns="27432" tIns="22860" bIns="0">
            <a:spAutoFit/>
          </a:bodyPr>
          <a:lstStyle/>
          <a:p>
            <a:pPr>
              <a:defRPr sz="1300" b="1">
                <a:solidFill>
                  <a:srgbClr val="626C75"/>
                </a:solidFill>
                <a:latin typeface="Aptos"/>
              </a:defRPr>
            </a:pPr>
            <a:r>
              <a:t>Piloto conectado al ERP: 90 días · 5 sucursales · 100 SKUs críticos (alta rotación y caducidad)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9235440" y="6510528"/>
            <a:ext cx="2157984" cy="164592"/>
          </a:xfrm>
          <a:prstGeom prst="rect">
            <a:avLst/>
          </a:prstGeom>
          <a:noFill/>
        </p:spPr>
        <p:txBody>
          <a:bodyPr wrap="square" lIns="27432" rIns="27432" tIns="22860" bIns="0">
            <a:spAutoFit/>
          </a:bodyPr>
          <a:lstStyle/>
          <a:p>
            <a:pPr algn="r">
              <a:defRPr sz="900" b="0">
                <a:solidFill>
                  <a:srgbClr val="626C75"/>
                </a:solidFill>
                <a:latin typeface="Aptos"/>
              </a:defRPr>
            </a:pPr>
            <a:r>
              <a:t>FARMAFLOW IA  ·  02/08</a:t>
            </a:r>
          </a:p>
        </p:txBody>
      </p:sp>
    </p:spTree>
    <p:extLst>
      <p:ext uri="{BB962C8B-B14F-4D97-AF65-F5344CB8AC3E}">
        <ns5:creationId val="2831837775"/>
      </p:ext>
    </p:extLst>
  </p:cSld>
  <p:clrMapOvr>
    <a:masterClrMapping/>
  </p:clrMapOvr>
</p:sld>
</file>

<file path=ppt/slides/slide4.xml><?xml version="1.0" encoding="utf-8"?>
<p:sld xmlns:a="http://schemas.openxmlformats.org/drawingml/2006/main" xmlns:a16="http://schemas.microsoft.com/office/drawing/2014/main" xmlns:asvg="http://schemas.microsoft.com/office/drawing/2016/SVG/main" xmlns:ns5="http://schemas.microsoft.com/office/powerpoint/2010/main" xmlns:p="http://schemas.openxmlformats.org/presentationml/2006/main" xmlns:r="http://schemas.openxmlformats.org/officeDocument/2006/relationships">
  <p:cSld>
    <p:bg>
      <p:bgPr>
        <a:solidFill>
          <a:srgbClr val="F2F2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Elipse 12">
            <a:extLst>
              <a:ext uri="{FF2B5EF4-FFF2-40B4-BE49-F238E27FC236}">
                <a16:creationId id="{E0F0663F-AB17-4C16-9BF7-12E3751E66C0}"/>
              </a:ext>
            </a:extLst>
          </p:cNvPr>
          <p:cNvSpPr/>
          <p:nvPr/>
        </p:nvSpPr>
        <p:spPr>
          <a:xfrm>
            <a:off x="862156" y="893041"/>
            <a:ext cx="181552" cy="181552"/>
          </a:xfrm>
          <a:prstGeom prst="ellipse">
            <a:avLst/>
          </a:prstGeom>
          <a:solidFill>
            <a:srgbClr val="E0B73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BO"/>
          </a:p>
        </p:txBody>
      </p:sp>
      <p:pic>
        <p:nvPicPr>
          <p:cNvPr id="19" name="Gráfico 18">
            <a:extLst>
              <a:ext uri="{FF2B5EF4-FFF2-40B4-BE49-F238E27FC236}">
                <a16:creationId id="{192B1FD5-E153-434C-8747-BD9A22236F5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r:embed="rId3"/>
              </a:ext>
            </a:extLst>
          </a:blip>
          <a:stretch>
            <a:fillRect/>
          </a:stretch>
        </p:blipFill>
        <p:spPr>
          <a:xfrm>
            <a:off x="11196637" y="612053"/>
            <a:ext cx="561975" cy="561975"/>
          </a:xfrm>
          <a:prstGeom prst="rect">
            <a:avLst/>
          </a:prstGeom>
        </p:spPr>
      </p:pic>
      <p:cxnSp>
        <p:nvCxnSpPr>
          <p:cNvPr id="20" name="Conector recto 19">
            <a:extLst>
              <a:ext uri="{FF2B5EF4-FFF2-40B4-BE49-F238E27FC236}">
                <a16:creationId id="{1881C5A3-7A6F-4C3B-AB79-42AB17E57557}"/>
              </a:ext>
            </a:extLst>
          </p:cNvPr>
          <p:cNvCxnSpPr/>
          <p:nvPr/>
        </p:nvCxnSpPr>
        <p:spPr>
          <a:xfrm>
            <a:off x="714375" y="1443315"/>
            <a:ext cx="10763250" cy="0"/>
          </a:xfrm>
          <a:prstGeom prst="line">
            <a:avLst/>
          </a:prstGeom>
          <a:ln w="28575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1188720" y="658368"/>
            <a:ext cx="9464040" cy="557784"/>
          </a:xfrm>
          <a:prstGeom prst="rect">
            <a:avLst/>
          </a:prstGeom>
          <a:noFill/>
        </p:spPr>
        <p:txBody>
          <a:bodyPr wrap="square" lIns="27432" rIns="27432" tIns="22860" bIns="0">
            <a:spAutoFit/>
          </a:bodyPr>
          <a:lstStyle/>
          <a:p>
            <a:pPr>
              <a:defRPr sz="2700" b="0">
                <a:solidFill>
                  <a:srgbClr val="142331"/>
                </a:solidFill>
                <a:latin typeface="Aptos"/>
              </a:defRPr>
            </a:pPr>
            <a:r>
              <a:t>Contexto actual del problema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49808" y="1600200"/>
            <a:ext cx="10515600" cy="301752"/>
          </a:xfrm>
          <a:prstGeom prst="rect">
            <a:avLst/>
          </a:prstGeom>
          <a:noFill/>
        </p:spPr>
        <p:txBody>
          <a:bodyPr wrap="square" lIns="27432" rIns="27432" tIns="22860" bIns="0">
            <a:spAutoFit/>
          </a:bodyPr>
          <a:lstStyle/>
          <a:p>
            <a:pPr>
              <a:defRPr sz="1200" b="0">
                <a:solidFill>
                  <a:srgbClr val="626C75"/>
                </a:solidFill>
                <a:latin typeface="Aptos"/>
              </a:defRPr>
            </a:pPr>
            <a:r>
              <a:t>TRES DOLORES REALES EN LA OPERACIÓN FARMACÉUTICA DIARIA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786384" y="2240280"/>
            <a:ext cx="3575304" cy="3154680"/>
          </a:xfrm>
          <a:prstGeom prst="roundRect">
            <a:avLst/>
          </a:prstGeom>
          <a:solidFill>
            <a:srgbClr val="F1F6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987552" y="2532888"/>
            <a:ext cx="3172968" cy="484632"/>
          </a:xfrm>
          <a:prstGeom prst="rect">
            <a:avLst/>
          </a:prstGeom>
          <a:noFill/>
        </p:spPr>
        <p:txBody>
          <a:bodyPr wrap="square" lIns="27432" rIns="27432" tIns="22860" bIns="0">
            <a:spAutoFit/>
          </a:bodyPr>
          <a:lstStyle/>
          <a:p>
            <a:pPr>
              <a:defRPr sz="1900" b="1">
                <a:solidFill>
                  <a:srgbClr val="00539C"/>
                </a:solidFill>
                <a:latin typeface="Aptos"/>
              </a:defRPr>
            </a:pPr>
            <a:r>
              <a:t>01  RIESGO VENCIMIENTO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987552" y="3255264"/>
            <a:ext cx="3172968" cy="832104"/>
          </a:xfrm>
          <a:prstGeom prst="rect">
            <a:avLst/>
          </a:prstGeom>
          <a:noFill/>
        </p:spPr>
        <p:txBody>
          <a:bodyPr wrap="square" lIns="27432" rIns="27432" tIns="22860" bIns="0">
            <a:spAutoFit/>
          </a:bodyPr>
          <a:lstStyle/>
          <a:p>
            <a:pPr>
              <a:defRPr sz="1700" b="0">
                <a:solidFill>
                  <a:srgbClr val="142331"/>
                </a:solidFill>
                <a:latin typeface="Aptos"/>
              </a:defRPr>
            </a:pPr>
            <a:r>
              <a:t>Lotes cuya rotación actual no</a:t>
            </a:r>
          </a:p>
          <a:p>
            <a:pPr>
              <a:defRPr sz="1700" b="0">
                <a:solidFill>
                  <a:srgbClr val="142331"/>
                </a:solidFill>
                <a:latin typeface="Aptos"/>
              </a:defRPr>
            </a:pPr>
            <a:r>
              <a:t>alcanza a venderse a tiempo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87552" y="4590288"/>
            <a:ext cx="3154680" cy="393192"/>
          </a:xfrm>
          <a:prstGeom prst="rect">
            <a:avLst/>
          </a:prstGeom>
          <a:noFill/>
        </p:spPr>
        <p:txBody>
          <a:bodyPr wrap="square" lIns="27432" rIns="27432" tIns="22860" bIns="0">
            <a:spAutoFit/>
          </a:bodyPr>
          <a:lstStyle/>
          <a:p>
            <a:pPr>
              <a:defRPr sz="1500" b="1">
                <a:solidFill>
                  <a:srgbClr val="B53E36"/>
                </a:solidFill>
                <a:latin typeface="Aptos"/>
              </a:defRPr>
            </a:pPr>
            <a:r>
              <a:t>Merma y pérdida directa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4626864" y="2240280"/>
            <a:ext cx="3575304" cy="3154680"/>
          </a:xfrm>
          <a:prstGeom prst="roundRect">
            <a:avLst/>
          </a:prstGeom>
          <a:solidFill>
            <a:srgbClr val="F1F6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4828032" y="2532888"/>
            <a:ext cx="3172968" cy="484632"/>
          </a:xfrm>
          <a:prstGeom prst="rect">
            <a:avLst/>
          </a:prstGeom>
          <a:noFill/>
        </p:spPr>
        <p:txBody>
          <a:bodyPr wrap="square" lIns="27432" rIns="27432" tIns="22860" bIns="0">
            <a:spAutoFit/>
          </a:bodyPr>
          <a:lstStyle/>
          <a:p>
            <a:pPr>
              <a:defRPr sz="1900" b="1">
                <a:solidFill>
                  <a:srgbClr val="00539C"/>
                </a:solidFill>
                <a:latin typeface="Aptos"/>
              </a:defRPr>
            </a:pPr>
            <a:r>
              <a:t>02  QUIEBRES DE STOCK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4828032" y="3255264"/>
            <a:ext cx="3172968" cy="832104"/>
          </a:xfrm>
          <a:prstGeom prst="rect">
            <a:avLst/>
          </a:prstGeom>
          <a:noFill/>
        </p:spPr>
        <p:txBody>
          <a:bodyPr wrap="square" lIns="27432" rIns="27432" tIns="22860" bIns="0">
            <a:spAutoFit/>
          </a:bodyPr>
          <a:lstStyle/>
          <a:p>
            <a:pPr>
              <a:defRPr sz="1700" b="0">
                <a:solidFill>
                  <a:srgbClr val="142331"/>
                </a:solidFill>
                <a:latin typeface="Aptos"/>
              </a:defRPr>
            </a:pPr>
            <a:r>
              <a:t>Desfase entre venta diaria,</a:t>
            </a:r>
          </a:p>
          <a:p>
            <a:pPr>
              <a:defRPr sz="1700" b="0">
                <a:solidFill>
                  <a:srgbClr val="142331"/>
                </a:solidFill>
                <a:latin typeface="Aptos"/>
              </a:defRPr>
            </a:pPr>
            <a:r>
              <a:t>stock útil y plazo proveedor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4828032" y="4590288"/>
            <a:ext cx="3154680" cy="393192"/>
          </a:xfrm>
          <a:prstGeom prst="rect">
            <a:avLst/>
          </a:prstGeom>
          <a:noFill/>
        </p:spPr>
        <p:txBody>
          <a:bodyPr wrap="square" lIns="27432" rIns="27432" tIns="22860" bIns="0">
            <a:spAutoFit/>
          </a:bodyPr>
          <a:lstStyle/>
          <a:p>
            <a:pPr>
              <a:defRPr sz="1500" b="1">
                <a:solidFill>
                  <a:srgbClr val="B53E36"/>
                </a:solidFill>
                <a:latin typeface="Aptos"/>
              </a:defRPr>
            </a:pPr>
            <a:r>
              <a:t>Venta perdida en farmacia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8467344" y="2240280"/>
            <a:ext cx="3575304" cy="3154680"/>
          </a:xfrm>
          <a:prstGeom prst="roundRect">
            <a:avLst/>
          </a:prstGeom>
          <a:solidFill>
            <a:srgbClr val="F1F6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8668512" y="2532888"/>
            <a:ext cx="3172968" cy="484632"/>
          </a:xfrm>
          <a:prstGeom prst="rect">
            <a:avLst/>
          </a:prstGeom>
          <a:noFill/>
        </p:spPr>
        <p:txBody>
          <a:bodyPr wrap="square" lIns="27432" rIns="27432" tIns="22860" bIns="0">
            <a:spAutoFit/>
          </a:bodyPr>
          <a:lstStyle/>
          <a:p>
            <a:pPr>
              <a:defRPr sz="1900" b="1">
                <a:solidFill>
                  <a:srgbClr val="00539C"/>
                </a:solidFill>
                <a:latin typeface="Aptos"/>
              </a:defRPr>
            </a:pPr>
            <a:r>
              <a:t>03  CANJES TARDÍOS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8668512" y="3255264"/>
            <a:ext cx="3172968" cy="832104"/>
          </a:xfrm>
          <a:prstGeom prst="rect">
            <a:avLst/>
          </a:prstGeom>
          <a:noFill/>
        </p:spPr>
        <p:txBody>
          <a:bodyPr wrap="square" lIns="27432" rIns="27432" tIns="22860" bIns="0">
            <a:spAutoFit/>
          </a:bodyPr>
          <a:lstStyle/>
          <a:p>
            <a:pPr>
              <a:defRPr sz="1700" b="0">
                <a:solidFill>
                  <a:srgbClr val="142331"/>
                </a:solidFill>
                <a:latin typeface="Aptos"/>
              </a:defRPr>
            </a:pPr>
            <a:r>
              <a:t>Control manual de ventanas</a:t>
            </a:r>
          </a:p>
          <a:p>
            <a:pPr>
              <a:defRPr sz="1700" b="0">
                <a:solidFill>
                  <a:srgbClr val="142331"/>
                </a:solidFill>
                <a:latin typeface="Aptos"/>
              </a:defRPr>
            </a:pPr>
            <a:r>
              <a:t>de devolución a laboratorio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8668512" y="4590288"/>
            <a:ext cx="3154680" cy="393192"/>
          </a:xfrm>
          <a:prstGeom prst="rect">
            <a:avLst/>
          </a:prstGeom>
          <a:noFill/>
        </p:spPr>
        <p:txBody>
          <a:bodyPr wrap="square" lIns="27432" rIns="27432" tIns="22860" bIns="0">
            <a:spAutoFit/>
          </a:bodyPr>
          <a:lstStyle/>
          <a:p>
            <a:pPr>
              <a:defRPr sz="1500" b="1">
                <a:solidFill>
                  <a:srgbClr val="B53E36"/>
                </a:solidFill>
                <a:latin typeface="Aptos"/>
              </a:defRPr>
            </a:pPr>
            <a:r>
              <a:t>Capital inmovilizado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868680" y="5806440"/>
            <a:ext cx="10479024" cy="411480"/>
          </a:xfrm>
          <a:prstGeom prst="rect">
            <a:avLst/>
          </a:prstGeom>
          <a:noFill/>
        </p:spPr>
        <p:txBody>
          <a:bodyPr wrap="square" lIns="27432" rIns="27432" tIns="22860" bIns="0">
            <a:spAutoFit/>
          </a:bodyPr>
          <a:lstStyle/>
          <a:p>
            <a:pPr>
              <a:defRPr sz="1500" b="0">
                <a:solidFill>
                  <a:srgbClr val="626C75"/>
                </a:solidFill>
                <a:latin typeface="Aptos"/>
              </a:defRPr>
            </a:pPr>
            <a:r>
              <a:t>Causa raíz: datos dispersos en el ERP y revisión manual reactiva en planillas.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9235440" y="6510528"/>
            <a:ext cx="2157984" cy="164592"/>
          </a:xfrm>
          <a:prstGeom prst="rect">
            <a:avLst/>
          </a:prstGeom>
          <a:noFill/>
        </p:spPr>
        <p:txBody>
          <a:bodyPr wrap="square" lIns="27432" rIns="27432" tIns="22860" bIns="0">
            <a:spAutoFit/>
          </a:bodyPr>
          <a:lstStyle/>
          <a:p>
            <a:pPr algn="r">
              <a:defRPr sz="900" b="0">
                <a:solidFill>
                  <a:srgbClr val="626C75"/>
                </a:solidFill>
                <a:latin typeface="Aptos"/>
              </a:defRPr>
            </a:pPr>
            <a:r>
              <a:t>FARMAFLOW IA  ·  03/08</a:t>
            </a:r>
          </a:p>
        </p:txBody>
      </p:sp>
    </p:spTree>
    <p:extLst>
      <p:ext uri="{BB962C8B-B14F-4D97-AF65-F5344CB8AC3E}">
        <ns5:creationId val="3336890334"/>
      </p:ext>
    </p:extLst>
  </p:cSld>
  <p:clrMapOvr>
    <a:masterClrMapping/>
  </p:clrMapOvr>
</p:sld>
</file>

<file path=ppt/slides/slide5.xml><?xml version="1.0" encoding="utf-8"?>
<p:sld xmlns:a="http://schemas.openxmlformats.org/drawingml/2006/main" xmlns:a16="http://schemas.microsoft.com/office/drawing/2014/main" xmlns:asvg="http://schemas.microsoft.com/office/drawing/2016/SVG/main" xmlns:ns5="http://schemas.microsoft.com/office/powerpoint/2010/main" xmlns:p="http://schemas.openxmlformats.org/presentationml/2006/main" xmlns:r="http://schemas.openxmlformats.org/officeDocument/2006/relationships">
  <p:cSld>
    <p:bg>
      <p:bgPr>
        <a:solidFill>
          <a:srgbClr val="F2F2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Elipse 12">
            <a:extLst>
              <a:ext uri="{FF2B5EF4-FFF2-40B4-BE49-F238E27FC236}">
                <a16:creationId id="{E0F0663F-AB17-4C16-9BF7-12E3751E66C0}"/>
              </a:ext>
            </a:extLst>
          </p:cNvPr>
          <p:cNvSpPr/>
          <p:nvPr/>
        </p:nvSpPr>
        <p:spPr>
          <a:xfrm>
            <a:off x="862156" y="893041"/>
            <a:ext cx="181552" cy="181552"/>
          </a:xfrm>
          <a:prstGeom prst="ellipse">
            <a:avLst/>
          </a:prstGeom>
          <a:solidFill>
            <a:srgbClr val="E0B73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BO"/>
          </a:p>
        </p:txBody>
      </p:sp>
      <p:pic>
        <p:nvPicPr>
          <p:cNvPr id="15" name="Gráfico 14">
            <a:extLst>
              <a:ext uri="{FF2B5EF4-FFF2-40B4-BE49-F238E27FC236}">
                <a16:creationId id="{3AF0408E-5939-4964-AC7F-A79E977BF04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r:embed="rId3"/>
              </a:ext>
            </a:extLst>
          </a:blip>
          <a:stretch>
            <a:fillRect/>
          </a:stretch>
        </p:blipFill>
        <p:spPr>
          <a:xfrm>
            <a:off x="11196637" y="612053"/>
            <a:ext cx="561975" cy="561975"/>
          </a:xfrm>
          <a:prstGeom prst="rect">
            <a:avLst/>
          </a:prstGeom>
        </p:spPr>
      </p:pic>
      <p:cxnSp>
        <p:nvCxnSpPr>
          <p:cNvPr id="16" name="Conector recto 15">
            <a:extLst>
              <a:ext uri="{FF2B5EF4-FFF2-40B4-BE49-F238E27FC236}">
                <a16:creationId id="{F68335C7-2B55-4FA0-930A-0E10687DB114}"/>
              </a:ext>
            </a:extLst>
          </p:cNvPr>
          <p:cNvCxnSpPr/>
          <p:nvPr/>
        </p:nvCxnSpPr>
        <p:spPr>
          <a:xfrm>
            <a:off x="714375" y="1443315"/>
            <a:ext cx="10763250" cy="0"/>
          </a:xfrm>
          <a:prstGeom prst="line">
            <a:avLst/>
          </a:prstGeom>
          <a:ln w="28575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1188720" y="658368"/>
            <a:ext cx="9464040" cy="557784"/>
          </a:xfrm>
          <a:prstGeom prst="rect">
            <a:avLst/>
          </a:prstGeom>
          <a:noFill/>
        </p:spPr>
        <p:txBody>
          <a:bodyPr wrap="square" lIns="27432" rIns="27432" tIns="22860" bIns="0">
            <a:spAutoFit/>
          </a:bodyPr>
          <a:lstStyle/>
          <a:p>
            <a:pPr>
              <a:defRPr sz="2700" b="0">
                <a:solidFill>
                  <a:srgbClr val="142331"/>
                </a:solidFill>
                <a:latin typeface="Aptos"/>
              </a:defRPr>
            </a:pPr>
            <a:r>
              <a:t>El desafío y la oportunidad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49808" y="1600200"/>
            <a:ext cx="10515600" cy="301752"/>
          </a:xfrm>
          <a:prstGeom prst="rect">
            <a:avLst/>
          </a:prstGeom>
          <a:noFill/>
        </p:spPr>
        <p:txBody>
          <a:bodyPr wrap="square" lIns="27432" rIns="27432" tIns="22860" bIns="0">
            <a:spAutoFit/>
          </a:bodyPr>
          <a:lstStyle/>
          <a:p>
            <a:pPr>
              <a:defRPr sz="1200" b="0">
                <a:solidFill>
                  <a:srgbClr val="626C75"/>
                </a:solidFill>
                <a:latin typeface="Aptos"/>
              </a:defRPr>
            </a:pPr>
            <a:r>
              <a:t>PASAR DEL CONTROL MANUAL REACTIVO A LA PREVENCIÓN CON IA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914400" y="2011680"/>
            <a:ext cx="10241280" cy="694944"/>
          </a:xfrm>
          <a:prstGeom prst="rect">
            <a:avLst/>
          </a:prstGeom>
          <a:noFill/>
        </p:spPr>
        <p:txBody>
          <a:bodyPr wrap="square" lIns="27432" rIns="27432" tIns="22860" bIns="0">
            <a:spAutoFit/>
          </a:bodyPr>
          <a:lstStyle/>
          <a:p>
            <a:pPr>
              <a:defRPr sz="2500" b="1">
                <a:solidFill>
                  <a:srgbClr val="00539C"/>
                </a:solidFill>
                <a:latin typeface="Aptos"/>
              </a:defRPr>
            </a:pPr>
            <a:r>
              <a:t>¿Y si detectamos qué lote vencerá o faltará 60 días ANTES?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914400" y="2962656"/>
            <a:ext cx="5148072" cy="1947672"/>
          </a:xfrm>
          <a:prstGeom prst="roundRect">
            <a:avLst/>
          </a:prstGeom>
          <a:solidFill>
            <a:srgbClr val="F1F6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914400" y="2962656"/>
            <a:ext cx="5148072" cy="100584"/>
          </a:xfrm>
          <a:prstGeom prst="rect">
            <a:avLst/>
          </a:prstGeom>
          <a:solidFill>
            <a:srgbClr val="626C7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1161288" y="3337560"/>
            <a:ext cx="4572000" cy="411480"/>
          </a:xfrm>
          <a:prstGeom prst="rect">
            <a:avLst/>
          </a:prstGeom>
          <a:noFill/>
        </p:spPr>
        <p:txBody>
          <a:bodyPr wrap="square" lIns="27432" rIns="27432" tIns="22860" bIns="0">
            <a:spAutoFit/>
          </a:bodyPr>
          <a:lstStyle/>
          <a:p>
            <a:pPr>
              <a:defRPr sz="1900" b="1">
                <a:solidFill>
                  <a:srgbClr val="626C75"/>
                </a:solidFill>
                <a:latin typeface="Aptos"/>
              </a:defRPr>
            </a:pPr>
            <a:r>
              <a:t>HOY (OPERACIÓN REACTIVA)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161288" y="3877056"/>
            <a:ext cx="4617720" cy="886968"/>
          </a:xfrm>
          <a:prstGeom prst="rect">
            <a:avLst/>
          </a:prstGeom>
          <a:noFill/>
        </p:spPr>
        <p:txBody>
          <a:bodyPr wrap="square" lIns="27432" rIns="27432" tIns="22860" bIns="0">
            <a:spAutoFit/>
          </a:bodyPr>
          <a:lstStyle/>
          <a:p>
            <a:pPr>
              <a:defRPr sz="1900" b="0">
                <a:solidFill>
                  <a:srgbClr val="142331"/>
                </a:solidFill>
                <a:latin typeface="Aptos"/>
              </a:defRPr>
            </a:pPr>
            <a:r>
              <a:t>Revisamos planillas tarde,</a:t>
            </a:r>
          </a:p>
          <a:p>
            <a:pPr>
              <a:defRPr sz="1900" b="0">
                <a:solidFill>
                  <a:srgbClr val="142331"/>
                </a:solidFill>
                <a:latin typeface="Aptos"/>
              </a:defRPr>
            </a:pPr>
            <a:r>
              <a:t>cuando el lote vence o falta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6574536" y="2962656"/>
            <a:ext cx="5148072" cy="1947672"/>
          </a:xfrm>
          <a:prstGeom prst="roundRect">
            <a:avLst/>
          </a:prstGeom>
          <a:solidFill>
            <a:srgbClr val="F1F6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Rectangle 24"/>
          <p:cNvSpPr/>
          <p:nvPr/>
        </p:nvSpPr>
        <p:spPr>
          <a:xfrm>
            <a:off x="6574536" y="2962656"/>
            <a:ext cx="5148072" cy="100584"/>
          </a:xfrm>
          <a:prstGeom prst="rect">
            <a:avLst/>
          </a:prstGeom>
          <a:solidFill>
            <a:srgbClr val="F8931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821424" y="3337560"/>
            <a:ext cx="4572000" cy="411480"/>
          </a:xfrm>
          <a:prstGeom prst="rect">
            <a:avLst/>
          </a:prstGeom>
          <a:noFill/>
        </p:spPr>
        <p:txBody>
          <a:bodyPr wrap="square" lIns="27432" rIns="27432" tIns="22860" bIns="0">
            <a:spAutoFit/>
          </a:bodyPr>
          <a:lstStyle/>
          <a:p>
            <a:pPr>
              <a:defRPr sz="1900" b="1">
                <a:solidFill>
                  <a:srgbClr val="00539C"/>
                </a:solidFill>
                <a:latin typeface="Aptos"/>
              </a:defRPr>
            </a:pPr>
            <a:r>
              <a:t>CON FARMAFLOW IA + ERP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821424" y="3877056"/>
            <a:ext cx="4617720" cy="886968"/>
          </a:xfrm>
          <a:prstGeom prst="rect">
            <a:avLst/>
          </a:prstGeom>
          <a:noFill/>
        </p:spPr>
        <p:txBody>
          <a:bodyPr wrap="square" lIns="27432" rIns="27432" tIns="22860" bIns="0">
            <a:spAutoFit/>
          </a:bodyPr>
          <a:lstStyle/>
          <a:p>
            <a:pPr>
              <a:defRPr sz="1900" b="0">
                <a:solidFill>
                  <a:srgbClr val="142331"/>
                </a:solidFill>
                <a:latin typeface="Aptos"/>
              </a:defRPr>
            </a:pPr>
            <a:r>
              <a:t>El Agente IA cruza rotación</a:t>
            </a:r>
          </a:p>
          <a:p>
            <a:pPr>
              <a:defRPr sz="1900" b="0">
                <a:solidFill>
                  <a:srgbClr val="142331"/>
                </a:solidFill>
                <a:latin typeface="Aptos"/>
              </a:defRPr>
            </a:pPr>
            <a:r>
              <a:t>vs. caducidad y alerta a tiempo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877824" y="5632704"/>
            <a:ext cx="10515600" cy="502920"/>
          </a:xfrm>
          <a:prstGeom prst="rect">
            <a:avLst/>
          </a:prstGeom>
          <a:noFill/>
        </p:spPr>
        <p:txBody>
          <a:bodyPr wrap="square" lIns="27432" rIns="27432" tIns="22860" bIns="0">
            <a:spAutoFit/>
          </a:bodyPr>
          <a:lstStyle/>
          <a:p>
            <a:pPr>
              <a:defRPr sz="1600" b="1">
                <a:solidFill>
                  <a:srgbClr val="142331"/>
                </a:solidFill>
                <a:latin typeface="Aptos"/>
              </a:defRPr>
            </a:pPr>
            <a:r>
              <a:t>Oportunidad: reducir merma por vencimiento, asegurar stock y recuperar capital por canjes.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9235440" y="6510528"/>
            <a:ext cx="2157984" cy="164592"/>
          </a:xfrm>
          <a:prstGeom prst="rect">
            <a:avLst/>
          </a:prstGeom>
          <a:noFill/>
        </p:spPr>
        <p:txBody>
          <a:bodyPr wrap="square" lIns="27432" rIns="27432" tIns="22860" bIns="0">
            <a:spAutoFit/>
          </a:bodyPr>
          <a:lstStyle/>
          <a:p>
            <a:pPr algn="r">
              <a:defRPr sz="900" b="0">
                <a:solidFill>
                  <a:srgbClr val="626C75"/>
                </a:solidFill>
                <a:latin typeface="Aptos"/>
              </a:defRPr>
            </a:pPr>
            <a:r>
              <a:t>FARMAFLOW IA  ·  04/08</a:t>
            </a:r>
          </a:p>
        </p:txBody>
      </p:sp>
    </p:spTree>
    <p:extLst>
      <p:ext uri="{BB962C8B-B14F-4D97-AF65-F5344CB8AC3E}">
        <ns5:creationId val="3293492568"/>
      </p:ext>
    </p:extLst>
  </p:cSld>
  <p:clrMapOvr>
    <a:masterClrMapping/>
  </p:clrMapOvr>
</p:sld>
</file>

<file path=ppt/slides/slide6.xml><?xml version="1.0" encoding="utf-8"?>
<p:sld xmlns:a="http://schemas.openxmlformats.org/drawingml/2006/main" xmlns:a16="http://schemas.microsoft.com/office/drawing/2014/main" xmlns:asvg="http://schemas.microsoft.com/office/drawing/2016/SVG/main" xmlns:ns5="http://schemas.microsoft.com/office/powerpoint/2010/main" xmlns:p="http://schemas.openxmlformats.org/presentationml/2006/main" xmlns:r="http://schemas.openxmlformats.org/officeDocument/2006/relationships">
  <p:cSld>
    <p:bg>
      <p:bgPr>
        <a:solidFill>
          <a:srgbClr val="F2F2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Elipse 12">
            <a:extLst>
              <a:ext uri="{FF2B5EF4-FFF2-40B4-BE49-F238E27FC236}">
                <a16:creationId id="{E0F0663F-AB17-4C16-9BF7-12E3751E66C0}"/>
              </a:ext>
            </a:extLst>
          </p:cNvPr>
          <p:cNvSpPr/>
          <p:nvPr/>
        </p:nvSpPr>
        <p:spPr>
          <a:xfrm>
            <a:off x="862156" y="893041"/>
            <a:ext cx="181552" cy="181552"/>
          </a:xfrm>
          <a:prstGeom prst="ellipse">
            <a:avLst/>
          </a:prstGeom>
          <a:solidFill>
            <a:srgbClr val="E0B73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BO"/>
          </a:p>
        </p:txBody>
      </p:sp>
      <p:pic>
        <p:nvPicPr>
          <p:cNvPr id="18" name="Gráfico 17">
            <a:extLst>
              <a:ext uri="{FF2B5EF4-FFF2-40B4-BE49-F238E27FC236}">
                <a16:creationId id="{C0A9C9B3-CA88-459C-AD2A-EA71DC66FC6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r:embed="rId7"/>
              </a:ext>
            </a:extLst>
          </a:blip>
          <a:stretch>
            <a:fillRect/>
          </a:stretch>
        </p:blipFill>
        <p:spPr>
          <a:xfrm>
            <a:off x="11196637" y="612053"/>
            <a:ext cx="561975" cy="561975"/>
          </a:xfrm>
          <a:prstGeom prst="rect">
            <a:avLst/>
          </a:prstGeom>
        </p:spPr>
      </p:pic>
      <p:cxnSp>
        <p:nvCxnSpPr>
          <p:cNvPr id="20" name="Conector recto 19">
            <a:extLst>
              <a:ext uri="{FF2B5EF4-FFF2-40B4-BE49-F238E27FC236}">
                <a16:creationId id="{7AB73817-DE94-4BAD-AF50-AF3027AC07D0}"/>
              </a:ext>
            </a:extLst>
          </p:cNvPr>
          <p:cNvCxnSpPr/>
          <p:nvPr/>
        </p:nvCxnSpPr>
        <p:spPr>
          <a:xfrm>
            <a:off x="714375" y="1443315"/>
            <a:ext cx="10763250" cy="0"/>
          </a:xfrm>
          <a:prstGeom prst="line">
            <a:avLst/>
          </a:prstGeom>
          <a:ln w="28575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1188720" y="658368"/>
            <a:ext cx="9464040" cy="557784"/>
          </a:xfrm>
          <a:prstGeom prst="rect">
            <a:avLst/>
          </a:prstGeom>
          <a:noFill/>
        </p:spPr>
        <p:txBody>
          <a:bodyPr wrap="square" lIns="27432" rIns="27432" tIns="22860" bIns="0">
            <a:spAutoFit/>
          </a:bodyPr>
          <a:lstStyle/>
          <a:p>
            <a:pPr>
              <a:defRPr sz="2700" b="0">
                <a:solidFill>
                  <a:srgbClr val="142331"/>
                </a:solidFill>
                <a:latin typeface="Aptos"/>
              </a:defRPr>
            </a:pPr>
            <a:r>
              <a:t>Nuestra propuesta: FarmaFlow IA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49808" y="1600200"/>
            <a:ext cx="10515600" cy="301752"/>
          </a:xfrm>
          <a:prstGeom prst="rect">
            <a:avLst/>
          </a:prstGeom>
          <a:noFill/>
        </p:spPr>
        <p:txBody>
          <a:bodyPr wrap="square" lIns="27432" rIns="27432" tIns="22860" bIns="0">
            <a:spAutoFit/>
          </a:bodyPr>
          <a:lstStyle/>
          <a:p>
            <a:pPr>
              <a:defRPr sz="1200" b="0">
                <a:solidFill>
                  <a:srgbClr val="626C75"/>
                </a:solidFill>
                <a:latin typeface="Aptos"/>
              </a:defRPr>
            </a:pPr>
            <a:r>
              <a:t>FLUJO CONECTADO AL ERP, AUTOMATIZADO Y CON APROBACIÓN HUMANA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749808" y="2258568"/>
            <a:ext cx="2651760" cy="2011680"/>
          </a:xfrm>
          <a:prstGeom prst="roundRect">
            <a:avLst/>
          </a:prstGeom>
          <a:solidFill>
            <a:srgbClr val="F1F6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Rectangle 23"/>
          <p:cNvSpPr/>
          <p:nvPr/>
        </p:nvSpPr>
        <p:spPr>
          <a:xfrm>
            <a:off x="749808" y="2258568"/>
            <a:ext cx="2651760" cy="118872"/>
          </a:xfrm>
          <a:prstGeom prst="rect">
            <a:avLst/>
          </a:prstGeom>
          <a:solidFill>
            <a:srgbClr val="00539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905256" y="2606040"/>
            <a:ext cx="2368296" cy="457200"/>
          </a:xfrm>
          <a:prstGeom prst="rect">
            <a:avLst/>
          </a:prstGeom>
          <a:noFill/>
        </p:spPr>
        <p:txBody>
          <a:bodyPr wrap="square" lIns="27432" rIns="27432" tIns="22860" bIns="0">
            <a:spAutoFit/>
          </a:bodyPr>
          <a:lstStyle/>
          <a:p>
            <a:pPr>
              <a:defRPr sz="1700" b="1">
                <a:solidFill>
                  <a:srgbClr val="00539C"/>
                </a:solidFill>
                <a:latin typeface="Aptos"/>
              </a:defRPr>
            </a:pPr>
            <a:r>
              <a:t>1. EXTRACCIÓN ERP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05256" y="3236976"/>
            <a:ext cx="2331720" cy="859536"/>
          </a:xfrm>
          <a:prstGeom prst="rect">
            <a:avLst/>
          </a:prstGeom>
          <a:noFill/>
        </p:spPr>
        <p:txBody>
          <a:bodyPr wrap="square" lIns="27432" rIns="27432" tIns="22860" bIns="0">
            <a:spAutoFit/>
          </a:bodyPr>
          <a:lstStyle/>
          <a:p>
            <a:pPr>
              <a:defRPr sz="1500" b="0">
                <a:solidFill>
                  <a:srgbClr val="142331"/>
                </a:solidFill>
                <a:latin typeface="Aptos"/>
              </a:defRPr>
            </a:pPr>
            <a:r>
              <a:t>Stock, lotes, caducidad,</a:t>
            </a:r>
          </a:p>
          <a:p>
            <a:pPr>
              <a:defRPr sz="1500" b="0">
                <a:solidFill>
                  <a:srgbClr val="142331"/>
                </a:solidFill>
                <a:latin typeface="Aptos"/>
              </a:defRPr>
            </a:pPr>
            <a:r>
              <a:t>ventas y plazos proveedor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3392424" y="2907792"/>
            <a:ext cx="283464" cy="384048"/>
          </a:xfrm>
          <a:prstGeom prst="rect">
            <a:avLst/>
          </a:prstGeom>
          <a:noFill/>
        </p:spPr>
        <p:txBody>
          <a:bodyPr wrap="square" lIns="27432" rIns="27432" tIns="22860" bIns="0">
            <a:spAutoFit/>
          </a:bodyPr>
          <a:lstStyle/>
          <a:p>
            <a:pPr>
              <a:defRPr sz="1700" b="1">
                <a:solidFill>
                  <a:srgbClr val="F8931E"/>
                </a:solidFill>
                <a:latin typeface="Aptos"/>
              </a:defRPr>
            </a:pPr>
            <a:r>
              <a:t>→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3639312" y="2258568"/>
            <a:ext cx="2651760" cy="2011680"/>
          </a:xfrm>
          <a:prstGeom prst="roundRect">
            <a:avLst/>
          </a:prstGeom>
          <a:solidFill>
            <a:srgbClr val="F1F6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Rectangle 28"/>
          <p:cNvSpPr/>
          <p:nvPr/>
        </p:nvSpPr>
        <p:spPr>
          <a:xfrm>
            <a:off x="3639312" y="2258568"/>
            <a:ext cx="2651760" cy="118872"/>
          </a:xfrm>
          <a:prstGeom prst="rect">
            <a:avLst/>
          </a:prstGeom>
          <a:solidFill>
            <a:srgbClr val="00539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3794760" y="2606040"/>
            <a:ext cx="2368296" cy="457200"/>
          </a:xfrm>
          <a:prstGeom prst="rect">
            <a:avLst/>
          </a:prstGeom>
          <a:noFill/>
        </p:spPr>
        <p:txBody>
          <a:bodyPr wrap="square" lIns="27432" rIns="27432" tIns="22860" bIns="0">
            <a:spAutoFit/>
          </a:bodyPr>
          <a:lstStyle/>
          <a:p>
            <a:pPr>
              <a:defRPr sz="1700" b="1">
                <a:solidFill>
                  <a:srgbClr val="00539C"/>
                </a:solidFill>
                <a:latin typeface="Aptos"/>
              </a:defRPr>
            </a:pPr>
            <a:r>
              <a:t>2. AGENTE IA FEFO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3794760" y="3236976"/>
            <a:ext cx="2331720" cy="859536"/>
          </a:xfrm>
          <a:prstGeom prst="rect">
            <a:avLst/>
          </a:prstGeom>
          <a:noFill/>
        </p:spPr>
        <p:txBody>
          <a:bodyPr wrap="square" lIns="27432" rIns="27432" tIns="22860" bIns="0">
            <a:spAutoFit/>
          </a:bodyPr>
          <a:lstStyle/>
          <a:p>
            <a:pPr>
              <a:defRPr sz="1500" b="0">
                <a:solidFill>
                  <a:srgbClr val="142331"/>
                </a:solidFill>
                <a:latin typeface="Aptos"/>
              </a:defRPr>
            </a:pPr>
            <a:r>
              <a:t>Cruza días de stock vs.</a:t>
            </a:r>
          </a:p>
          <a:p>
            <a:pPr>
              <a:defRPr sz="1500" b="0">
                <a:solidFill>
                  <a:srgbClr val="142331"/>
                </a:solidFill>
                <a:latin typeface="Aptos"/>
              </a:defRPr>
            </a:pPr>
            <a:r>
              <a:t>días a vencer y demanda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6281928" y="2907792"/>
            <a:ext cx="283464" cy="384048"/>
          </a:xfrm>
          <a:prstGeom prst="rect">
            <a:avLst/>
          </a:prstGeom>
          <a:noFill/>
        </p:spPr>
        <p:txBody>
          <a:bodyPr wrap="square" lIns="27432" rIns="27432" tIns="22860" bIns="0">
            <a:spAutoFit/>
          </a:bodyPr>
          <a:lstStyle/>
          <a:p>
            <a:pPr>
              <a:defRPr sz="1700" b="1">
                <a:solidFill>
                  <a:srgbClr val="F8931E"/>
                </a:solidFill>
                <a:latin typeface="Aptos"/>
              </a:defRPr>
            </a:pPr>
            <a:r>
              <a:t>→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528816" y="2258568"/>
            <a:ext cx="2651760" cy="2011680"/>
          </a:xfrm>
          <a:prstGeom prst="roundRect">
            <a:avLst/>
          </a:prstGeom>
          <a:solidFill>
            <a:srgbClr val="F1F6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Rectangle 33"/>
          <p:cNvSpPr/>
          <p:nvPr/>
        </p:nvSpPr>
        <p:spPr>
          <a:xfrm>
            <a:off x="6528816" y="2258568"/>
            <a:ext cx="2651760" cy="118872"/>
          </a:xfrm>
          <a:prstGeom prst="rect">
            <a:avLst/>
          </a:prstGeom>
          <a:solidFill>
            <a:srgbClr val="F8931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6684264" y="2606040"/>
            <a:ext cx="2368296" cy="457200"/>
          </a:xfrm>
          <a:prstGeom prst="rect">
            <a:avLst/>
          </a:prstGeom>
          <a:noFill/>
        </p:spPr>
        <p:txBody>
          <a:bodyPr wrap="square" lIns="27432" rIns="27432" tIns="22860" bIns="0">
            <a:spAutoFit/>
          </a:bodyPr>
          <a:lstStyle/>
          <a:p>
            <a:pPr>
              <a:defRPr sz="1700" b="1">
                <a:solidFill>
                  <a:srgbClr val="00539C"/>
                </a:solidFill>
                <a:latin typeface="Aptos"/>
              </a:defRPr>
            </a:pPr>
            <a:r>
              <a:t>3. ALERTAS 30/60/90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6684264" y="3236976"/>
            <a:ext cx="2331720" cy="859536"/>
          </a:xfrm>
          <a:prstGeom prst="rect">
            <a:avLst/>
          </a:prstGeom>
          <a:noFill/>
        </p:spPr>
        <p:txBody>
          <a:bodyPr wrap="square" lIns="27432" rIns="27432" tIns="22860" bIns="0">
            <a:spAutoFit/>
          </a:bodyPr>
          <a:lstStyle/>
          <a:p>
            <a:pPr>
              <a:defRPr sz="1500" b="0">
                <a:solidFill>
                  <a:srgbClr val="142331"/>
                </a:solidFill>
                <a:latin typeface="Aptos"/>
              </a:defRPr>
            </a:pPr>
            <a:r>
              <a:t>Impulso comercial, canje</a:t>
            </a:r>
          </a:p>
          <a:p>
            <a:pPr>
              <a:defRPr sz="1500" b="0">
                <a:solidFill>
                  <a:srgbClr val="142331"/>
                </a:solidFill>
                <a:latin typeface="Aptos"/>
              </a:defRPr>
            </a:pPr>
            <a:r>
              <a:t>a laboratorio o compra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9171432" y="2907792"/>
            <a:ext cx="283464" cy="384048"/>
          </a:xfrm>
          <a:prstGeom prst="rect">
            <a:avLst/>
          </a:prstGeom>
          <a:noFill/>
        </p:spPr>
        <p:txBody>
          <a:bodyPr wrap="square" lIns="27432" rIns="27432" tIns="22860" bIns="0">
            <a:spAutoFit/>
          </a:bodyPr>
          <a:lstStyle/>
          <a:p>
            <a:pPr>
              <a:defRPr sz="1700" b="1">
                <a:solidFill>
                  <a:srgbClr val="F8931E"/>
                </a:solidFill>
                <a:latin typeface="Aptos"/>
              </a:defRPr>
            </a:pPr>
            <a:r>
              <a:t>→</a:t>
            </a:r>
          </a:p>
        </p:txBody>
      </p:sp>
      <p:sp>
        <p:nvSpPr>
          <p:cNvPr id="38" name="Rounded Rectangle 37"/>
          <p:cNvSpPr/>
          <p:nvPr/>
        </p:nvSpPr>
        <p:spPr>
          <a:xfrm>
            <a:off x="9418320" y="2258568"/>
            <a:ext cx="2651760" cy="2011680"/>
          </a:xfrm>
          <a:prstGeom prst="roundRect">
            <a:avLst/>
          </a:prstGeom>
          <a:solidFill>
            <a:srgbClr val="F1F6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Rectangle 38"/>
          <p:cNvSpPr/>
          <p:nvPr/>
        </p:nvSpPr>
        <p:spPr>
          <a:xfrm>
            <a:off x="9418320" y="2258568"/>
            <a:ext cx="2651760" cy="118872"/>
          </a:xfrm>
          <a:prstGeom prst="rect">
            <a:avLst/>
          </a:prstGeom>
          <a:solidFill>
            <a:srgbClr val="00539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TextBox 39"/>
          <p:cNvSpPr txBox="1"/>
          <p:nvPr/>
        </p:nvSpPr>
        <p:spPr>
          <a:xfrm>
            <a:off x="9573768" y="2606040"/>
            <a:ext cx="2368296" cy="457200"/>
          </a:xfrm>
          <a:prstGeom prst="rect">
            <a:avLst/>
          </a:prstGeom>
          <a:noFill/>
        </p:spPr>
        <p:txBody>
          <a:bodyPr wrap="square" lIns="27432" rIns="27432" tIns="22860" bIns="0">
            <a:spAutoFit/>
          </a:bodyPr>
          <a:lstStyle/>
          <a:p>
            <a:pPr>
              <a:defRPr sz="1700" b="1">
                <a:solidFill>
                  <a:srgbClr val="00539C"/>
                </a:solidFill>
                <a:latin typeface="Aptos"/>
              </a:defRPr>
            </a:pPr>
            <a:r>
              <a:t>4. ACCIÓN POR ÁREA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9573768" y="3236976"/>
            <a:ext cx="2331720" cy="859536"/>
          </a:xfrm>
          <a:prstGeom prst="rect">
            <a:avLst/>
          </a:prstGeom>
          <a:noFill/>
        </p:spPr>
        <p:txBody>
          <a:bodyPr wrap="square" lIns="27432" rIns="27432" tIns="22860" bIns="0">
            <a:spAutoFit/>
          </a:bodyPr>
          <a:lstStyle/>
          <a:p>
            <a:pPr>
              <a:defRPr sz="1500" b="0">
                <a:solidFill>
                  <a:srgbClr val="142331"/>
                </a:solidFill>
                <a:latin typeface="Aptos"/>
              </a:defRPr>
            </a:pPr>
            <a:r>
              <a:t>Ejecución validada por</a:t>
            </a:r>
          </a:p>
          <a:p>
            <a:pPr>
              <a:defRPr sz="1500" b="0">
                <a:solidFill>
                  <a:srgbClr val="142331"/>
                </a:solidFill>
                <a:latin typeface="Aptos"/>
              </a:defRPr>
            </a:pPr>
            <a:r>
              <a:t>Ventas, Compras y Calidad</a:t>
            </a:r>
          </a:p>
        </p:txBody>
      </p:sp>
      <p:sp>
        <p:nvSpPr>
          <p:cNvPr id="42" name="Rounded Rectangle 41"/>
          <p:cNvSpPr/>
          <p:nvPr/>
        </p:nvSpPr>
        <p:spPr>
          <a:xfrm>
            <a:off x="850392" y="4709160"/>
            <a:ext cx="10515600" cy="832104"/>
          </a:xfrm>
          <a:prstGeom prst="roundRect">
            <a:avLst/>
          </a:prstGeom>
          <a:solidFill>
            <a:srgbClr val="E7F0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TextBox 42"/>
          <p:cNvSpPr txBox="1"/>
          <p:nvPr/>
        </p:nvSpPr>
        <p:spPr>
          <a:xfrm>
            <a:off x="1088136" y="4910328"/>
            <a:ext cx="10094976" cy="493776"/>
          </a:xfrm>
          <a:prstGeom prst="rect">
            <a:avLst/>
          </a:prstGeom>
          <a:noFill/>
        </p:spPr>
        <p:txBody>
          <a:bodyPr wrap="square" lIns="27432" rIns="27432" tIns="22860" bIns="0">
            <a:spAutoFit/>
          </a:bodyPr>
          <a:lstStyle/>
          <a:p>
            <a:pPr>
              <a:defRPr sz="1700" b="1">
                <a:solidFill>
                  <a:srgbClr val="00539C"/>
                </a:solidFill>
                <a:latin typeface="Aptos"/>
              </a:defRPr>
            </a:pPr>
            <a:r>
              <a:t>Integración: Extracción ERP (Lotes + Ventas) → Motor IA (Prompts FEFO, Dashboard y Alertas)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950976" y="5788152"/>
            <a:ext cx="10305288" cy="411480"/>
          </a:xfrm>
          <a:prstGeom prst="rect">
            <a:avLst/>
          </a:prstGeom>
          <a:noFill/>
        </p:spPr>
        <p:txBody>
          <a:bodyPr wrap="square" lIns="27432" rIns="27432" tIns="22860" bIns="0">
            <a:spAutoFit/>
          </a:bodyPr>
          <a:lstStyle/>
          <a:p>
            <a:pPr>
              <a:defRPr sz="1400" b="0">
                <a:solidFill>
                  <a:srgbClr val="626C75"/>
                </a:solidFill>
                <a:latin typeface="Aptos"/>
              </a:defRPr>
            </a:pPr>
            <a:r>
              <a:t>Gobernanza: La IA sugiere y redacta borradores; Compras, Ventas y Calidad aprueban cada acción.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9235440" y="6510528"/>
            <a:ext cx="2157984" cy="164592"/>
          </a:xfrm>
          <a:prstGeom prst="rect">
            <a:avLst/>
          </a:prstGeom>
          <a:noFill/>
        </p:spPr>
        <p:txBody>
          <a:bodyPr wrap="square" lIns="27432" rIns="27432" tIns="22860" bIns="0">
            <a:spAutoFit/>
          </a:bodyPr>
          <a:lstStyle/>
          <a:p>
            <a:pPr algn="r">
              <a:defRPr sz="900" b="0">
                <a:solidFill>
                  <a:srgbClr val="626C75"/>
                </a:solidFill>
                <a:latin typeface="Aptos"/>
              </a:defRPr>
            </a:pPr>
            <a:r>
              <a:t>FARMAFLOW IA  ·  05/08</a:t>
            </a:r>
          </a:p>
        </p:txBody>
      </p:sp>
    </p:spTree>
    <p:extLst>
      <p:ext uri="{BB962C8B-B14F-4D97-AF65-F5344CB8AC3E}">
        <ns5:creationId val="3028314752"/>
      </p:ext>
    </p:extLst>
  </p:cSld>
  <p:clrMapOvr>
    <a:masterClrMapping/>
  </p:clrMapOvr>
</p:sld>
</file>

<file path=ppt/slides/slide7.xml><?xml version="1.0" encoding="utf-8"?>
<p:sld xmlns:a="http://schemas.openxmlformats.org/drawingml/2006/main" xmlns:a16="http://schemas.microsoft.com/office/drawing/2014/main" xmlns:asvg="http://schemas.microsoft.com/office/drawing/2016/SVG/main" xmlns:ns5="http://schemas.microsoft.com/office/powerpoint/2010/main" xmlns:p="http://schemas.openxmlformats.org/presentationml/2006/main" xmlns:r="http://schemas.openxmlformats.org/officeDocument/2006/relationships">
  <p:cSld>
    <p:bg>
      <p:bgPr>
        <a:solidFill>
          <a:srgbClr val="F2F2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Elipse 12">
            <a:extLst>
              <a:ext uri="{FF2B5EF4-FFF2-40B4-BE49-F238E27FC236}">
                <a16:creationId id="{E0F0663F-AB17-4C16-9BF7-12E3751E66C0}"/>
              </a:ext>
            </a:extLst>
          </p:cNvPr>
          <p:cNvSpPr/>
          <p:nvPr/>
        </p:nvSpPr>
        <p:spPr>
          <a:xfrm>
            <a:off x="862156" y="893041"/>
            <a:ext cx="181552" cy="181552"/>
          </a:xfrm>
          <a:prstGeom prst="ellipse">
            <a:avLst/>
          </a:prstGeom>
          <a:solidFill>
            <a:srgbClr val="E0B73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BO"/>
          </a:p>
        </p:txBody>
      </p:sp>
      <p:pic>
        <p:nvPicPr>
          <p:cNvPr id="12" name="Gráfico 11">
            <a:extLst>
              <a:ext uri="{FF2B5EF4-FFF2-40B4-BE49-F238E27FC236}">
                <a16:creationId id="{DE393C93-5E2E-4EC6-9BE8-E9EDA9EE65D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r:embed="rId3"/>
              </a:ext>
            </a:extLst>
          </a:blip>
          <a:stretch>
            <a:fillRect/>
          </a:stretch>
        </p:blipFill>
        <p:spPr>
          <a:xfrm>
            <a:off x="11196637" y="612053"/>
            <a:ext cx="561975" cy="561975"/>
          </a:xfrm>
          <a:prstGeom prst="rect">
            <a:avLst/>
          </a:prstGeom>
        </p:spPr>
      </p:pic>
      <p:cxnSp>
        <p:nvCxnSpPr>
          <p:cNvPr id="14" name="Conector recto 13">
            <a:extLst>
              <a:ext uri="{FF2B5EF4-FFF2-40B4-BE49-F238E27FC236}">
                <a16:creationId id="{C45B6256-885A-4EB8-A45C-80D3AB4A6589}"/>
              </a:ext>
            </a:extLst>
          </p:cNvPr>
          <p:cNvCxnSpPr/>
          <p:nvPr/>
        </p:nvCxnSpPr>
        <p:spPr>
          <a:xfrm>
            <a:off x="714375" y="1443315"/>
            <a:ext cx="10763250" cy="0"/>
          </a:xfrm>
          <a:prstGeom prst="line">
            <a:avLst/>
          </a:prstGeom>
          <a:ln w="28575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1188720" y="658368"/>
            <a:ext cx="9464040" cy="557784"/>
          </a:xfrm>
          <a:prstGeom prst="rect">
            <a:avLst/>
          </a:prstGeom>
          <a:noFill/>
        </p:spPr>
        <p:txBody>
          <a:bodyPr wrap="square" lIns="27432" rIns="27432" tIns="22860" bIns="0">
            <a:spAutoFit/>
          </a:bodyPr>
          <a:lstStyle/>
          <a:p>
            <a:pPr>
              <a:defRPr sz="2700" b="0">
                <a:solidFill>
                  <a:srgbClr val="142331"/>
                </a:solidFill>
                <a:latin typeface="Aptos"/>
              </a:defRPr>
            </a:pPr>
            <a:r>
              <a:t>Impacto financiero, beneficios y riesgos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49808" y="1600200"/>
            <a:ext cx="10515600" cy="301752"/>
          </a:xfrm>
          <a:prstGeom prst="rect">
            <a:avLst/>
          </a:prstGeom>
          <a:noFill/>
        </p:spPr>
        <p:txBody>
          <a:bodyPr wrap="square" lIns="27432" rIns="27432" tIns="22860" bIns="0">
            <a:spAutoFit/>
          </a:bodyPr>
          <a:lstStyle/>
          <a:p>
            <a:pPr>
              <a:defRPr sz="1200" b="0">
                <a:solidFill>
                  <a:srgbClr val="626C75"/>
                </a:solidFill>
                <a:latin typeface="Aptos"/>
              </a:defRPr>
            </a:pPr>
            <a:r>
              <a:t>CASO FINANCIERO DEL PILOTO (5 SUCURSALES · 100 SKUs CRÍTICOS)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749808" y="2075688"/>
            <a:ext cx="3575304" cy="1508760"/>
          </a:xfrm>
          <a:prstGeom prst="roundRect">
            <a:avLst/>
          </a:prstGeom>
          <a:solidFill>
            <a:srgbClr val="F1F6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886968" y="2359152"/>
            <a:ext cx="3282696" cy="594360"/>
          </a:xfrm>
          <a:prstGeom prst="rect">
            <a:avLst/>
          </a:prstGeom>
          <a:noFill/>
        </p:spPr>
        <p:txBody>
          <a:bodyPr wrap="square" lIns="27432" rIns="27432" tIns="22860" bIns="0">
            <a:spAutoFit/>
          </a:bodyPr>
          <a:lstStyle/>
          <a:p>
            <a:pPr algn="ctr">
              <a:defRPr sz="2900" b="1">
                <a:solidFill>
                  <a:srgbClr val="00539C"/>
                </a:solidFill>
                <a:latin typeface="Aptos"/>
              </a:defRPr>
            </a:pPr>
            <a:r>
              <a:t>Bs 12.000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41247" y="2999232"/>
            <a:ext cx="3392424" cy="320040"/>
          </a:xfrm>
          <a:prstGeom prst="rect">
            <a:avLst/>
          </a:prstGeom>
          <a:noFill/>
        </p:spPr>
        <p:txBody>
          <a:bodyPr wrap="square" lIns="27432" rIns="27432" tIns="22860" bIns="0">
            <a:spAutoFit/>
          </a:bodyPr>
          <a:lstStyle/>
          <a:p>
            <a:pPr algn="ctr">
              <a:defRPr sz="1400" b="0">
                <a:solidFill>
                  <a:srgbClr val="626C75"/>
                </a:solidFill>
                <a:latin typeface="Aptos"/>
              </a:defRPr>
            </a:pPr>
            <a:r>
              <a:t>Inversión inicial del piloto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4590288" y="2075688"/>
            <a:ext cx="3575304" cy="1508760"/>
          </a:xfrm>
          <a:prstGeom prst="roundRect">
            <a:avLst/>
          </a:prstGeom>
          <a:solidFill>
            <a:srgbClr val="F1F6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4727448" y="2359152"/>
            <a:ext cx="3282696" cy="594360"/>
          </a:xfrm>
          <a:prstGeom prst="rect">
            <a:avLst/>
          </a:prstGeom>
          <a:noFill/>
        </p:spPr>
        <p:txBody>
          <a:bodyPr wrap="square" lIns="27432" rIns="27432" tIns="22860" bIns="0">
            <a:spAutoFit/>
          </a:bodyPr>
          <a:lstStyle/>
          <a:p>
            <a:pPr algn="ctr">
              <a:defRPr sz="2900" b="1">
                <a:solidFill>
                  <a:srgbClr val="00539C"/>
                </a:solidFill>
                <a:latin typeface="Aptos"/>
              </a:defRPr>
            </a:pPr>
            <a:r>
              <a:t>Bs 3.050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681728" y="2999232"/>
            <a:ext cx="3392424" cy="320040"/>
          </a:xfrm>
          <a:prstGeom prst="rect">
            <a:avLst/>
          </a:prstGeom>
          <a:noFill/>
        </p:spPr>
        <p:txBody>
          <a:bodyPr wrap="square" lIns="27432" rIns="27432" tIns="22860" bIns="0">
            <a:spAutoFit/>
          </a:bodyPr>
          <a:lstStyle/>
          <a:p>
            <a:pPr algn="ctr">
              <a:defRPr sz="1400" b="0">
                <a:solidFill>
                  <a:srgbClr val="626C75"/>
                </a:solidFill>
                <a:latin typeface="Aptos"/>
              </a:defRPr>
            </a:pPr>
            <a:r>
              <a:t>Beneficio neto mensual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8430768" y="2075688"/>
            <a:ext cx="3575304" cy="1508760"/>
          </a:xfrm>
          <a:prstGeom prst="roundRect">
            <a:avLst/>
          </a:prstGeom>
          <a:solidFill>
            <a:srgbClr val="F1F6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8567928" y="2359152"/>
            <a:ext cx="3282696" cy="594360"/>
          </a:xfrm>
          <a:prstGeom prst="rect">
            <a:avLst/>
          </a:prstGeom>
          <a:noFill/>
        </p:spPr>
        <p:txBody>
          <a:bodyPr wrap="square" lIns="27432" rIns="27432" tIns="22860" bIns="0">
            <a:spAutoFit/>
          </a:bodyPr>
          <a:lstStyle/>
          <a:p>
            <a:pPr algn="ctr">
              <a:defRPr sz="2900" b="1">
                <a:solidFill>
                  <a:srgbClr val="00539C"/>
                </a:solidFill>
                <a:latin typeface="Aptos"/>
              </a:defRPr>
            </a:pPr>
            <a:r>
              <a:t>66,1 %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522208" y="2999232"/>
            <a:ext cx="3392424" cy="320040"/>
          </a:xfrm>
          <a:prstGeom prst="rect">
            <a:avLst/>
          </a:prstGeom>
          <a:noFill/>
        </p:spPr>
        <p:txBody>
          <a:bodyPr wrap="square" lIns="27432" rIns="27432" tIns="22860" bIns="0">
            <a:spAutoFit/>
          </a:bodyPr>
          <a:lstStyle/>
          <a:p>
            <a:pPr algn="ctr">
              <a:defRPr sz="1400" b="0">
                <a:solidFill>
                  <a:srgbClr val="626C75"/>
                </a:solidFill>
                <a:latin typeface="Aptos"/>
              </a:defRPr>
            </a:pPr>
            <a:r>
              <a:t>ROI anual (Payback: 4 meses)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896112" y="3977639"/>
            <a:ext cx="5212080" cy="365760"/>
          </a:xfrm>
          <a:prstGeom prst="rect">
            <a:avLst/>
          </a:prstGeom>
          <a:noFill/>
        </p:spPr>
        <p:txBody>
          <a:bodyPr wrap="square" lIns="27432" rIns="27432" tIns="22860" bIns="0">
            <a:spAutoFit/>
          </a:bodyPr>
          <a:lstStyle/>
          <a:p>
            <a:pPr>
              <a:defRPr sz="1600" b="1">
                <a:solidFill>
                  <a:srgbClr val="1F785C"/>
                </a:solidFill>
                <a:latin typeface="Aptos"/>
              </a:defRPr>
            </a:pPr>
            <a:r>
              <a:t>BENEFICIOS CUANTIFICADOS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14400" y="4489704"/>
            <a:ext cx="5166360" cy="1069848"/>
          </a:xfrm>
          <a:prstGeom prst="rect">
            <a:avLst/>
          </a:prstGeom>
          <a:noFill/>
        </p:spPr>
        <p:txBody>
          <a:bodyPr wrap="square" lIns="27432" rIns="27432" tIns="22860" bIns="0">
            <a:spAutoFit/>
          </a:bodyPr>
          <a:lstStyle/>
          <a:p>
            <a:pPr>
              <a:defRPr sz="1500" b="0">
                <a:solidFill>
                  <a:srgbClr val="142331"/>
                </a:solidFill>
                <a:latin typeface="Aptos"/>
              </a:defRPr>
            </a:pPr>
            <a:r>
              <a:t>• Menos merma por vencimiento y canjes a tiempo</a:t>
            </a:r>
          </a:p>
          <a:p>
            <a:pPr>
              <a:defRPr sz="1500" b="0">
                <a:solidFill>
                  <a:srgbClr val="142331"/>
                </a:solidFill>
                <a:latin typeface="Aptos"/>
              </a:defRPr>
            </a:pPr>
            <a:r>
              <a:t>• Margen recuperado al evitar quiebres de stock</a:t>
            </a:r>
          </a:p>
          <a:p>
            <a:pPr>
              <a:defRPr sz="1500" b="0">
                <a:solidFill>
                  <a:srgbClr val="142331"/>
                </a:solidFill>
                <a:latin typeface="Aptos"/>
              </a:defRPr>
            </a:pPr>
            <a:r>
              <a:t>• Ahorro de +40 h/mes de revisión manual Excel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446520" y="3977639"/>
            <a:ext cx="4572000" cy="365760"/>
          </a:xfrm>
          <a:prstGeom prst="rect">
            <a:avLst/>
          </a:prstGeom>
          <a:noFill/>
        </p:spPr>
        <p:txBody>
          <a:bodyPr wrap="square" lIns="27432" rIns="27432" tIns="22860" bIns="0">
            <a:spAutoFit/>
          </a:bodyPr>
          <a:lstStyle/>
          <a:p>
            <a:pPr>
              <a:defRPr sz="1600" b="1">
                <a:solidFill>
                  <a:srgbClr val="B53E36"/>
                </a:solidFill>
                <a:latin typeface="Aptos"/>
              </a:defRPr>
            </a:pPr>
            <a:r>
              <a:t>RIESGOS Y MITIGACIÓN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455664" y="4489704"/>
            <a:ext cx="4846320" cy="1225296"/>
          </a:xfrm>
          <a:prstGeom prst="rect">
            <a:avLst/>
          </a:prstGeom>
          <a:noFill/>
        </p:spPr>
        <p:txBody>
          <a:bodyPr wrap="square" lIns="27432" rIns="27432" tIns="22860" bIns="0">
            <a:spAutoFit/>
          </a:bodyPr>
          <a:lstStyle/>
          <a:p>
            <a:pPr>
              <a:defRPr sz="1500" b="0">
                <a:solidFill>
                  <a:srgbClr val="142331"/>
                </a:solidFill>
                <a:latin typeface="Aptos"/>
              </a:defRPr>
            </a:pPr>
            <a:r>
              <a:t>• Lotes incompletos en ERP → depuración inicial</a:t>
            </a:r>
          </a:p>
          <a:p>
            <a:pPr>
              <a:defRPr sz="1500" b="0">
                <a:solidFill>
                  <a:srgbClr val="142331"/>
                </a:solidFill>
                <a:latin typeface="Aptos"/>
              </a:defRPr>
            </a:pPr>
            <a:r>
              <a:t>• Alerta imprecisa → aprobación humana previa</a:t>
            </a:r>
          </a:p>
          <a:p>
            <a:pPr>
              <a:defRPr sz="1500" b="0">
                <a:solidFill>
                  <a:srgbClr val="142331"/>
                </a:solidFill>
                <a:latin typeface="Aptos"/>
              </a:defRPr>
            </a:pPr>
            <a:r>
              <a:t>• Normativa Calidad → bloqueo automático &lt;30d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923544" y="6108192"/>
            <a:ext cx="10149840" cy="228600"/>
          </a:xfrm>
          <a:prstGeom prst="rect">
            <a:avLst/>
          </a:prstGeom>
          <a:noFill/>
        </p:spPr>
        <p:txBody>
          <a:bodyPr wrap="square" lIns="27432" rIns="27432" tIns="22860" bIns="0">
            <a:spAutoFit/>
          </a:bodyPr>
          <a:lstStyle/>
          <a:p>
            <a:pPr>
              <a:defRPr sz="1100" b="0">
                <a:solidFill>
                  <a:srgbClr val="626C75"/>
                </a:solidFill>
                <a:latin typeface="Aptos"/>
              </a:defRPr>
            </a:pPr>
            <a:r>
              <a:t>Supuesto conservador: Bs 5.150 ahorro/recuperación mes − Bs 2.100 operación/mes; inversión Bs 12.000.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9235440" y="6510528"/>
            <a:ext cx="2157984" cy="164592"/>
          </a:xfrm>
          <a:prstGeom prst="rect">
            <a:avLst/>
          </a:prstGeom>
          <a:noFill/>
        </p:spPr>
        <p:txBody>
          <a:bodyPr wrap="square" lIns="27432" rIns="27432" tIns="22860" bIns="0">
            <a:spAutoFit/>
          </a:bodyPr>
          <a:lstStyle/>
          <a:p>
            <a:pPr algn="r">
              <a:defRPr sz="900" b="0">
                <a:solidFill>
                  <a:srgbClr val="626C75"/>
                </a:solidFill>
                <a:latin typeface="Aptos"/>
              </a:defRPr>
            </a:pPr>
            <a:r>
              <a:t>FARMAFLOW IA  ·  07/08</a:t>
            </a:r>
          </a:p>
        </p:txBody>
      </p:sp>
    </p:spTree>
    <p:extLst>
      <p:ext uri="{BB962C8B-B14F-4D97-AF65-F5344CB8AC3E}">
        <ns5:creationId val="1714997522"/>
      </p:ext>
    </p:extLst>
  </p:cSld>
  <p:clrMapOvr>
    <a:masterClrMapping/>
  </p:clrMapOvr>
</p:sld>
</file>

<file path=ppt/slides/slide8.xml><?xml version="1.0" encoding="utf-8"?>
<p:sld xmlns:a="http://schemas.openxmlformats.org/drawingml/2006/main" xmlns:a16="http://schemas.microsoft.com/office/drawing/2014/main" xmlns:asvg="http://schemas.microsoft.com/office/drawing/2016/SVG/main" xmlns:ns5="http://schemas.microsoft.com/office/powerpoint/2010/main" xmlns:p="http://schemas.openxmlformats.org/presentationml/2006/main" xmlns:r="http://schemas.openxmlformats.org/officeDocument/2006/relationships">
  <p:cSld>
    <p:bg>
      <p:bgPr>
        <a:solidFill>
          <a:srgbClr val="F2F2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Elipse 12">
            <a:extLst>
              <a:ext uri="{FF2B5EF4-FFF2-40B4-BE49-F238E27FC236}">
                <a16:creationId id="{E0F0663F-AB17-4C16-9BF7-12E3751E66C0}"/>
              </a:ext>
            </a:extLst>
          </p:cNvPr>
          <p:cNvSpPr/>
          <p:nvPr/>
        </p:nvSpPr>
        <p:spPr>
          <a:xfrm>
            <a:off x="862156" y="893041"/>
            <a:ext cx="181552" cy="181552"/>
          </a:xfrm>
          <a:prstGeom prst="ellipse">
            <a:avLst/>
          </a:prstGeom>
          <a:solidFill>
            <a:srgbClr val="E0B73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BO"/>
          </a:p>
        </p:txBody>
      </p:sp>
      <p:pic>
        <p:nvPicPr>
          <p:cNvPr id="19" name="Gráfico 18">
            <a:extLst>
              <a:ext uri="{FF2B5EF4-FFF2-40B4-BE49-F238E27FC236}">
                <a16:creationId id="{192B1FD5-E153-434C-8747-BD9A22236F5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r:embed="rId3"/>
              </a:ext>
            </a:extLst>
          </a:blip>
          <a:stretch>
            <a:fillRect/>
          </a:stretch>
        </p:blipFill>
        <p:spPr>
          <a:xfrm>
            <a:off x="11196637" y="612053"/>
            <a:ext cx="561975" cy="561975"/>
          </a:xfrm>
          <a:prstGeom prst="rect">
            <a:avLst/>
          </a:prstGeom>
        </p:spPr>
      </p:pic>
      <p:cxnSp>
        <p:nvCxnSpPr>
          <p:cNvPr id="20" name="Conector recto 19">
            <a:extLst>
              <a:ext uri="{FF2B5EF4-FFF2-40B4-BE49-F238E27FC236}">
                <a16:creationId id="{1881C5A3-7A6F-4C3B-AB79-42AB17E57557}"/>
              </a:ext>
            </a:extLst>
          </p:cNvPr>
          <p:cNvCxnSpPr/>
          <p:nvPr/>
        </p:nvCxnSpPr>
        <p:spPr>
          <a:xfrm>
            <a:off x="714375" y="1443315"/>
            <a:ext cx="10763250" cy="0"/>
          </a:xfrm>
          <a:prstGeom prst="line">
            <a:avLst/>
          </a:prstGeom>
          <a:ln w="28575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1188720" y="658368"/>
            <a:ext cx="9464040" cy="557784"/>
          </a:xfrm>
          <a:prstGeom prst="rect">
            <a:avLst/>
          </a:prstGeom>
          <a:noFill/>
        </p:spPr>
        <p:txBody>
          <a:bodyPr wrap="square" lIns="27432" rIns="27432" tIns="22860" bIns="0">
            <a:spAutoFit/>
          </a:bodyPr>
          <a:lstStyle/>
          <a:p>
            <a:pPr>
              <a:defRPr sz="2700" b="0">
                <a:solidFill>
                  <a:srgbClr val="142331"/>
                </a:solidFill>
                <a:latin typeface="Aptos"/>
              </a:defRPr>
            </a:pPr>
            <a:r>
              <a:t>Herramientas de IA y proceso en acción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49808" y="1600200"/>
            <a:ext cx="10515600" cy="301752"/>
          </a:xfrm>
          <a:prstGeom prst="rect">
            <a:avLst/>
          </a:prstGeom>
          <a:noFill/>
        </p:spPr>
        <p:txBody>
          <a:bodyPr wrap="square" lIns="27432" rIns="27432" tIns="22860" bIns="0">
            <a:spAutoFit/>
          </a:bodyPr>
          <a:lstStyle/>
          <a:p>
            <a:pPr>
              <a:defRPr sz="1200" b="0">
                <a:solidFill>
                  <a:srgbClr val="626C75"/>
                </a:solidFill>
                <a:latin typeface="Aptos"/>
              </a:defRPr>
            </a:pPr>
            <a:r>
              <a:t>DEL DATO EXTRAÍDO DEL ERP A LA ACCIÓN EJECUTIVA EN SEGUNDOS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786384" y="2240280"/>
            <a:ext cx="3575304" cy="3154680"/>
          </a:xfrm>
          <a:prstGeom prst="roundRect">
            <a:avLst/>
          </a:prstGeom>
          <a:solidFill>
            <a:srgbClr val="F1F6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987552" y="2532888"/>
            <a:ext cx="3172968" cy="484632"/>
          </a:xfrm>
          <a:prstGeom prst="rect">
            <a:avLst/>
          </a:prstGeom>
          <a:noFill/>
        </p:spPr>
        <p:txBody>
          <a:bodyPr wrap="square" lIns="27432" rIns="27432" tIns="22860" bIns="0">
            <a:spAutoFit/>
          </a:bodyPr>
          <a:lstStyle/>
          <a:p>
            <a:pPr>
              <a:defRPr sz="1900" b="1">
                <a:solidFill>
                  <a:srgbClr val="00539C"/>
                </a:solidFill>
                <a:latin typeface="Aptos"/>
              </a:defRPr>
            </a:pPr>
            <a:r>
              <a:t>01  DATOS DESDE EL ERP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987552" y="3255264"/>
            <a:ext cx="3172968" cy="832104"/>
          </a:xfrm>
          <a:prstGeom prst="rect">
            <a:avLst/>
          </a:prstGeom>
          <a:noFill/>
        </p:spPr>
        <p:txBody>
          <a:bodyPr wrap="square" lIns="27432" rIns="27432" tIns="22860" bIns="0">
            <a:spAutoFit/>
          </a:bodyPr>
          <a:lstStyle/>
          <a:p>
            <a:pPr>
              <a:defRPr sz="1700" b="0">
                <a:solidFill>
                  <a:srgbClr val="142331"/>
                </a:solidFill>
                <a:latin typeface="Aptos"/>
              </a:defRPr>
            </a:pPr>
            <a:r>
              <a:t>Lote, Fecha Vencimiento,</a:t>
            </a:r>
          </a:p>
          <a:p>
            <a:pPr>
              <a:defRPr sz="1700" b="0">
                <a:solidFill>
                  <a:srgbClr val="142331"/>
                </a:solidFill>
                <a:latin typeface="Aptos"/>
              </a:defRPr>
            </a:pPr>
            <a:r>
              <a:t>Stock, Venta/día y Costo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87552" y="4590288"/>
            <a:ext cx="3154680" cy="393192"/>
          </a:xfrm>
          <a:prstGeom prst="rect">
            <a:avLst/>
          </a:prstGeom>
          <a:noFill/>
        </p:spPr>
        <p:txBody>
          <a:bodyPr wrap="square" lIns="27432" rIns="27432" tIns="22860" bIns="0">
            <a:spAutoFit/>
          </a:bodyPr>
          <a:lstStyle/>
          <a:p>
            <a:pPr>
              <a:defRPr sz="1500" b="1">
                <a:solidFill>
                  <a:srgbClr val="B53E36"/>
                </a:solidFill>
                <a:latin typeface="Aptos"/>
              </a:defRPr>
            </a:pPr>
            <a:r>
              <a:t>5 sucursales · 100 SKUs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4626864" y="2240280"/>
            <a:ext cx="3575304" cy="3154680"/>
          </a:xfrm>
          <a:prstGeom prst="roundRect">
            <a:avLst/>
          </a:prstGeom>
          <a:solidFill>
            <a:srgbClr val="F1F6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4828032" y="2532888"/>
            <a:ext cx="3172968" cy="484632"/>
          </a:xfrm>
          <a:prstGeom prst="rect">
            <a:avLst/>
          </a:prstGeom>
          <a:noFill/>
        </p:spPr>
        <p:txBody>
          <a:bodyPr wrap="square" lIns="27432" rIns="27432" tIns="22860" bIns="0">
            <a:spAutoFit/>
          </a:bodyPr>
          <a:lstStyle/>
          <a:p>
            <a:pPr>
              <a:defRPr sz="1900" b="1">
                <a:solidFill>
                  <a:srgbClr val="00539C"/>
                </a:solidFill>
                <a:latin typeface="Aptos"/>
              </a:defRPr>
            </a:pPr>
            <a:r>
              <a:t>02  PROMPT AGENTE IA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4828032" y="3255264"/>
            <a:ext cx="3172968" cy="832104"/>
          </a:xfrm>
          <a:prstGeom prst="rect">
            <a:avLst/>
          </a:prstGeom>
          <a:noFill/>
        </p:spPr>
        <p:txBody>
          <a:bodyPr wrap="square" lIns="27432" rIns="27432" tIns="22860" bIns="0">
            <a:spAutoFit/>
          </a:bodyPr>
          <a:lstStyle/>
          <a:p>
            <a:pPr>
              <a:defRPr sz="1700" b="0">
                <a:solidFill>
                  <a:srgbClr val="142331"/>
                </a:solidFill>
                <a:latin typeface="Aptos"/>
              </a:defRPr>
            </a:pPr>
            <a:r>
              <a:t>"Si Días_Stock &gt; Días_Vencer:</a:t>
            </a:r>
          </a:p>
          <a:p>
            <a:pPr>
              <a:defRPr sz="1700" b="0">
                <a:solidFill>
                  <a:srgbClr val="142331"/>
                </a:solidFill>
                <a:latin typeface="Aptos"/>
              </a:defRPr>
            </a:pPr>
            <a:r>
              <a:t>evalúa Impulso o Canje"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4828032" y="4590288"/>
            <a:ext cx="3154680" cy="393192"/>
          </a:xfrm>
          <a:prstGeom prst="rect">
            <a:avLst/>
          </a:prstGeom>
          <a:noFill/>
        </p:spPr>
        <p:txBody>
          <a:bodyPr wrap="square" lIns="27432" rIns="27432" tIns="22860" bIns="0">
            <a:spAutoFit/>
          </a:bodyPr>
          <a:lstStyle/>
          <a:p>
            <a:pPr>
              <a:defRPr sz="1500" b="1">
                <a:solidFill>
                  <a:srgbClr val="B53E36"/>
                </a:solidFill>
                <a:latin typeface="Aptos"/>
              </a:defRPr>
            </a:pPr>
            <a:r>
              <a:t>Cruce FEFO + Lead Time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8467344" y="2240280"/>
            <a:ext cx="3575304" cy="3154680"/>
          </a:xfrm>
          <a:prstGeom prst="roundRect">
            <a:avLst/>
          </a:prstGeom>
          <a:solidFill>
            <a:srgbClr val="F1F6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8668512" y="2532888"/>
            <a:ext cx="3172968" cy="484632"/>
          </a:xfrm>
          <a:prstGeom prst="rect">
            <a:avLst/>
          </a:prstGeom>
          <a:noFill/>
        </p:spPr>
        <p:txBody>
          <a:bodyPr wrap="square" lIns="27432" rIns="27432" tIns="22860" bIns="0">
            <a:spAutoFit/>
          </a:bodyPr>
          <a:lstStyle/>
          <a:p>
            <a:pPr>
              <a:defRPr sz="1900" b="1">
                <a:solidFill>
                  <a:srgbClr val="00539C"/>
                </a:solidFill>
                <a:latin typeface="Aptos"/>
              </a:defRPr>
            </a:pPr>
            <a:r>
              <a:t>03  SALIDA POR ÁREA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8668512" y="3255264"/>
            <a:ext cx="3172968" cy="832104"/>
          </a:xfrm>
          <a:prstGeom prst="rect">
            <a:avLst/>
          </a:prstGeom>
          <a:noFill/>
        </p:spPr>
        <p:txBody>
          <a:bodyPr wrap="square" lIns="27432" rIns="27432" tIns="22860" bIns="0">
            <a:spAutoFit/>
          </a:bodyPr>
          <a:lstStyle/>
          <a:p>
            <a:pPr>
              <a:defRPr sz="1700" b="0">
                <a:solidFill>
                  <a:srgbClr val="142331"/>
                </a:solidFill>
                <a:latin typeface="Aptos"/>
              </a:defRPr>
            </a:pPr>
            <a:r>
              <a:t>• Ventas: impulso / traslado</a:t>
            </a:r>
          </a:p>
          <a:p>
            <a:pPr>
              <a:defRPr sz="1700" b="0">
                <a:solidFill>
                  <a:srgbClr val="142331"/>
                </a:solidFill>
                <a:latin typeface="Aptos"/>
              </a:defRPr>
            </a:pPr>
            <a:r>
              <a:t>• Logística: nota de canje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8668512" y="4590288"/>
            <a:ext cx="3154680" cy="393192"/>
          </a:xfrm>
          <a:prstGeom prst="rect">
            <a:avLst/>
          </a:prstGeom>
          <a:noFill/>
        </p:spPr>
        <p:txBody>
          <a:bodyPr wrap="square" lIns="27432" rIns="27432" tIns="22860" bIns="0">
            <a:spAutoFit/>
          </a:bodyPr>
          <a:lstStyle/>
          <a:p>
            <a:pPr>
              <a:defRPr sz="1500" b="1">
                <a:solidFill>
                  <a:srgbClr val="B53E36"/>
                </a:solidFill>
                <a:latin typeface="Aptos"/>
              </a:defRPr>
            </a:pPr>
            <a:r>
              <a:t>• Compras: compra neta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868680" y="5806440"/>
            <a:ext cx="10479024" cy="411480"/>
          </a:xfrm>
          <a:prstGeom prst="rect">
            <a:avLst/>
          </a:prstGeom>
          <a:noFill/>
        </p:spPr>
        <p:txBody>
          <a:bodyPr wrap="square" lIns="27432" rIns="27432" tIns="22860" bIns="0">
            <a:spAutoFit/>
          </a:bodyPr>
          <a:lstStyle/>
          <a:p>
            <a:pPr>
              <a:defRPr sz="1500" b="0">
                <a:solidFill>
                  <a:srgbClr val="626C75"/>
                </a:solidFill>
                <a:latin typeface="Aptos"/>
              </a:defRPr>
            </a:pPr>
            <a:r>
              <a:t>Evidencia práctica: Prompts estructurados + Simulador/Dashboard conectado a bajada del ERP.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9235440" y="6510528"/>
            <a:ext cx="2157984" cy="164592"/>
          </a:xfrm>
          <a:prstGeom prst="rect">
            <a:avLst/>
          </a:prstGeom>
          <a:noFill/>
        </p:spPr>
        <p:txBody>
          <a:bodyPr wrap="square" lIns="27432" rIns="27432" tIns="22860" bIns="0">
            <a:spAutoFit/>
          </a:bodyPr>
          <a:lstStyle/>
          <a:p>
            <a:pPr algn="r">
              <a:defRPr sz="900" b="0">
                <a:solidFill>
                  <a:srgbClr val="626C75"/>
                </a:solidFill>
                <a:latin typeface="Aptos"/>
              </a:defRPr>
            </a:pPr>
            <a:r>
              <a:t>FARMAFLOW IA  ·  06/08</a:t>
            </a:r>
          </a:p>
        </p:txBody>
      </p:sp>
    </p:spTree>
    <p:extLst>
      <p:ext uri="{BB962C8B-B14F-4D97-AF65-F5344CB8AC3E}">
        <ns5:creationId val="3336890334"/>
      </p:ext>
    </p:extLst>
  </p:cSld>
  <p:clrMapOvr>
    <a:masterClrMapping/>
  </p:clrMapOvr>
</p:sld>
</file>

<file path=ppt/slides/slide9.xml><?xml version="1.0" encoding="utf-8"?>
<p:sld xmlns:a="http://schemas.openxmlformats.org/drawingml/2006/main" xmlns:a16="http://schemas.microsoft.com/office/drawing/2014/main" xmlns:asvg="http://schemas.microsoft.com/office/drawing/2016/SVG/main" xmlns:ns5="http://schemas.microsoft.com/office/powerpoint/2010/main" xmlns:p="http://schemas.openxmlformats.org/presentationml/2006/main" xmlns:r="http://schemas.openxmlformats.org/officeDocument/2006/relationships">
  <p:cSld>
    <p:bg>
      <p:bgPr>
        <a:solidFill>
          <a:srgbClr val="F2F2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Elipse 12">
            <a:extLst>
              <a:ext uri="{FF2B5EF4-FFF2-40B4-BE49-F238E27FC236}">
                <a16:creationId id="{E0F0663F-AB17-4C16-9BF7-12E3751E66C0}"/>
              </a:ext>
            </a:extLst>
          </p:cNvPr>
          <p:cNvSpPr/>
          <p:nvPr/>
        </p:nvSpPr>
        <p:spPr>
          <a:xfrm>
            <a:off x="862156" y="893041"/>
            <a:ext cx="181552" cy="181552"/>
          </a:xfrm>
          <a:prstGeom prst="ellipse">
            <a:avLst/>
          </a:prstGeom>
          <a:solidFill>
            <a:srgbClr val="E0B73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BO">
              <a:solidFill>
                <a:srgbClr val="E0B73B"/>
              </a:solidFill>
            </a:endParaRPr>
          </a:p>
        </p:txBody>
      </p:sp>
      <p:pic>
        <p:nvPicPr>
          <p:cNvPr id="6" name="Gráfico 5">
            <a:extLst>
              <a:ext uri="{FF2B5EF4-FFF2-40B4-BE49-F238E27FC236}">
                <a16:creationId id="{805B1B39-6374-4B81-A626-2874EDD96DB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r:embed="rId4"/>
              </a:ext>
            </a:extLst>
          </a:blip>
          <a:stretch>
            <a:fillRect/>
          </a:stretch>
        </p:blipFill>
        <p:spPr>
          <a:xfrm>
            <a:off x="11196637" y="612053"/>
            <a:ext cx="561975" cy="561975"/>
          </a:xfrm>
          <a:prstGeom prst="rect">
            <a:avLst/>
          </a:prstGeom>
        </p:spPr>
      </p:pic>
      <p:cxnSp>
        <p:nvCxnSpPr>
          <p:cNvPr id="8" name="Conector recto 7">
            <a:extLst>
              <a:ext uri="{FF2B5EF4-FFF2-40B4-BE49-F238E27FC236}">
                <a16:creationId id="{D705494B-5E5D-4D11-B360-AD3845A3263F}"/>
              </a:ext>
            </a:extLst>
          </p:cNvPr>
          <p:cNvCxnSpPr/>
          <p:nvPr/>
        </p:nvCxnSpPr>
        <p:spPr>
          <a:xfrm>
            <a:off x="714375" y="1443315"/>
            <a:ext cx="10763250" cy="0"/>
          </a:xfrm>
          <a:prstGeom prst="line">
            <a:avLst/>
          </a:prstGeom>
          <a:ln w="28575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1188720" y="658368"/>
            <a:ext cx="9464040" cy="557784"/>
          </a:xfrm>
          <a:prstGeom prst="rect">
            <a:avLst/>
          </a:prstGeom>
          <a:noFill/>
        </p:spPr>
        <p:txBody>
          <a:bodyPr wrap="square" lIns="27432" rIns="27432" tIns="22860" bIns="0">
            <a:spAutoFit/>
          </a:bodyPr>
          <a:lstStyle/>
          <a:p>
            <a:pPr>
              <a:defRPr sz="2700" b="0">
                <a:solidFill>
                  <a:srgbClr val="142331"/>
                </a:solidFill>
                <a:latin typeface="Aptos"/>
              </a:defRPr>
            </a:pPr>
            <a:r>
              <a:t>Próximos pasos: aprobar un piloto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49808" y="1600200"/>
            <a:ext cx="10515600" cy="301752"/>
          </a:xfrm>
          <a:prstGeom prst="rect">
            <a:avLst/>
          </a:prstGeom>
          <a:noFill/>
        </p:spPr>
        <p:txBody>
          <a:bodyPr wrap="square" lIns="27432" rIns="27432" tIns="22860" bIns="0">
            <a:spAutoFit/>
          </a:bodyPr>
          <a:lstStyle/>
          <a:p>
            <a:pPr>
              <a:defRPr sz="1200" b="0">
                <a:solidFill>
                  <a:srgbClr val="626C75"/>
                </a:solidFill>
                <a:latin typeface="Aptos"/>
              </a:defRPr>
            </a:pPr>
            <a:r>
              <a:t>PLAN DE IMPLEMENTACIÓN DE 90 DÍAS CON PASOS Y RESPONSABLES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722376" y="2231136"/>
            <a:ext cx="2670048" cy="2039112"/>
          </a:xfrm>
          <a:prstGeom prst="roundRect">
            <a:avLst/>
          </a:prstGeom>
          <a:solidFill>
            <a:srgbClr val="F1F6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722376" y="2231136"/>
            <a:ext cx="2670048" cy="118872"/>
          </a:xfrm>
          <a:prstGeom prst="rect">
            <a:avLst/>
          </a:prstGeom>
          <a:solidFill>
            <a:srgbClr val="00539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850392" y="2578608"/>
            <a:ext cx="2395728" cy="411480"/>
          </a:xfrm>
          <a:prstGeom prst="rect">
            <a:avLst/>
          </a:prstGeom>
          <a:noFill/>
        </p:spPr>
        <p:txBody>
          <a:bodyPr wrap="square" lIns="27432" rIns="27432" tIns="22860" bIns="0">
            <a:spAutoFit/>
          </a:bodyPr>
          <a:lstStyle/>
          <a:p>
            <a:pPr>
              <a:defRPr sz="1700" b="1">
                <a:solidFill>
                  <a:srgbClr val="00539C"/>
                </a:solidFill>
                <a:latin typeface="Aptos"/>
              </a:defRPr>
            </a:pPr>
            <a:r>
              <a:t>DÍAS 01–30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50392" y="3108960"/>
            <a:ext cx="2359152" cy="429768"/>
          </a:xfrm>
          <a:prstGeom prst="rect">
            <a:avLst/>
          </a:prstGeom>
          <a:noFill/>
        </p:spPr>
        <p:txBody>
          <a:bodyPr wrap="square" lIns="27432" rIns="27432" tIns="22860" bIns="0">
            <a:spAutoFit/>
          </a:bodyPr>
          <a:lstStyle/>
          <a:p>
            <a:pPr>
              <a:defRPr sz="2000" b="1">
                <a:solidFill>
                  <a:srgbClr val="142331"/>
                </a:solidFill>
                <a:latin typeface="Aptos"/>
              </a:defRPr>
            </a:pPr>
            <a:r>
              <a:t>Conectar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50392" y="3694176"/>
            <a:ext cx="2359152" cy="429768"/>
          </a:xfrm>
          <a:prstGeom prst="rect">
            <a:avLst/>
          </a:prstGeom>
          <a:noFill/>
        </p:spPr>
        <p:txBody>
          <a:bodyPr wrap="square" lIns="27432" rIns="27432" tIns="22860" bIns="0">
            <a:spAutoFit/>
          </a:bodyPr>
          <a:lstStyle/>
          <a:p>
            <a:pPr>
              <a:defRPr sz="1300" b="0">
                <a:solidFill>
                  <a:srgbClr val="626C75"/>
                </a:solidFill>
                <a:latin typeface="Aptos"/>
              </a:defRPr>
            </a:pPr>
            <a:r>
              <a:t>Bajada ERP + 5 sucursales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3630168" y="2231136"/>
            <a:ext cx="2670048" cy="2039112"/>
          </a:xfrm>
          <a:prstGeom prst="roundRect">
            <a:avLst/>
          </a:prstGeom>
          <a:solidFill>
            <a:srgbClr val="F1F6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ectangle 21"/>
          <p:cNvSpPr/>
          <p:nvPr/>
        </p:nvSpPr>
        <p:spPr>
          <a:xfrm>
            <a:off x="3630168" y="2231136"/>
            <a:ext cx="2670048" cy="118872"/>
          </a:xfrm>
          <a:prstGeom prst="rect">
            <a:avLst/>
          </a:prstGeom>
          <a:solidFill>
            <a:srgbClr val="00539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3758184" y="2578608"/>
            <a:ext cx="2395728" cy="411480"/>
          </a:xfrm>
          <a:prstGeom prst="rect">
            <a:avLst/>
          </a:prstGeom>
          <a:noFill/>
        </p:spPr>
        <p:txBody>
          <a:bodyPr wrap="square" lIns="27432" rIns="27432" tIns="22860" bIns="0">
            <a:spAutoFit/>
          </a:bodyPr>
          <a:lstStyle/>
          <a:p>
            <a:pPr>
              <a:defRPr sz="1700" b="1">
                <a:solidFill>
                  <a:srgbClr val="00539C"/>
                </a:solidFill>
                <a:latin typeface="Aptos"/>
              </a:defRPr>
            </a:pPr>
            <a:r>
              <a:t>DÍAS 31–60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3758184" y="3108960"/>
            <a:ext cx="2359152" cy="429768"/>
          </a:xfrm>
          <a:prstGeom prst="rect">
            <a:avLst/>
          </a:prstGeom>
          <a:noFill/>
        </p:spPr>
        <p:txBody>
          <a:bodyPr wrap="square" lIns="27432" rIns="27432" tIns="22860" bIns="0">
            <a:spAutoFit/>
          </a:bodyPr>
          <a:lstStyle/>
          <a:p>
            <a:pPr>
              <a:defRPr sz="2000" b="1">
                <a:solidFill>
                  <a:srgbClr val="142331"/>
                </a:solidFill>
                <a:latin typeface="Aptos"/>
              </a:defRPr>
            </a:pPr>
            <a:r>
              <a:t>Calibrar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3758184" y="3694176"/>
            <a:ext cx="2359152" cy="429768"/>
          </a:xfrm>
          <a:prstGeom prst="rect">
            <a:avLst/>
          </a:prstGeom>
          <a:noFill/>
        </p:spPr>
        <p:txBody>
          <a:bodyPr wrap="square" lIns="27432" rIns="27432" tIns="22860" bIns="0">
            <a:spAutoFit/>
          </a:bodyPr>
          <a:lstStyle/>
          <a:p>
            <a:pPr>
              <a:defRPr sz="1300" b="0">
                <a:solidFill>
                  <a:srgbClr val="626C75"/>
                </a:solidFill>
                <a:latin typeface="Aptos"/>
              </a:defRPr>
            </a:pPr>
            <a:r>
              <a:t>Agente FEFO + reglas canje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6537960" y="2231136"/>
            <a:ext cx="2670048" cy="2039112"/>
          </a:xfrm>
          <a:prstGeom prst="roundRect">
            <a:avLst/>
          </a:prstGeom>
          <a:solidFill>
            <a:srgbClr val="F1F6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Rectangle 26"/>
          <p:cNvSpPr/>
          <p:nvPr/>
        </p:nvSpPr>
        <p:spPr>
          <a:xfrm>
            <a:off x="6537960" y="2231136"/>
            <a:ext cx="2670048" cy="118872"/>
          </a:xfrm>
          <a:prstGeom prst="rect">
            <a:avLst/>
          </a:prstGeom>
          <a:solidFill>
            <a:srgbClr val="00539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665976" y="2578608"/>
            <a:ext cx="2395728" cy="411480"/>
          </a:xfrm>
          <a:prstGeom prst="rect">
            <a:avLst/>
          </a:prstGeom>
          <a:noFill/>
        </p:spPr>
        <p:txBody>
          <a:bodyPr wrap="square" lIns="27432" rIns="27432" tIns="22860" bIns="0">
            <a:spAutoFit/>
          </a:bodyPr>
          <a:lstStyle/>
          <a:p>
            <a:pPr>
              <a:defRPr sz="1700" b="1">
                <a:solidFill>
                  <a:srgbClr val="00539C"/>
                </a:solidFill>
                <a:latin typeface="Aptos"/>
              </a:defRPr>
            </a:pPr>
            <a:r>
              <a:t>DÍAS 61–75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665976" y="3108960"/>
            <a:ext cx="2359152" cy="429768"/>
          </a:xfrm>
          <a:prstGeom prst="rect">
            <a:avLst/>
          </a:prstGeom>
          <a:noFill/>
        </p:spPr>
        <p:txBody>
          <a:bodyPr wrap="square" lIns="27432" rIns="27432" tIns="22860" bIns="0">
            <a:spAutoFit/>
          </a:bodyPr>
          <a:lstStyle/>
          <a:p>
            <a:pPr>
              <a:defRPr sz="2000" b="1">
                <a:solidFill>
                  <a:srgbClr val="142331"/>
                </a:solidFill>
                <a:latin typeface="Aptos"/>
              </a:defRPr>
            </a:pPr>
            <a:r>
              <a:t>Operar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6665976" y="3694176"/>
            <a:ext cx="2359152" cy="429768"/>
          </a:xfrm>
          <a:prstGeom prst="rect">
            <a:avLst/>
          </a:prstGeom>
          <a:noFill/>
        </p:spPr>
        <p:txBody>
          <a:bodyPr wrap="square" lIns="27432" rIns="27432" tIns="22860" bIns="0">
            <a:spAutoFit/>
          </a:bodyPr>
          <a:lstStyle/>
          <a:p>
            <a:pPr>
              <a:defRPr sz="1300" b="0">
                <a:solidFill>
                  <a:srgbClr val="626C75"/>
                </a:solidFill>
                <a:latin typeface="Aptos"/>
              </a:defRPr>
            </a:pPr>
            <a:r>
              <a:t>Alertas en Ventas y Compras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9445752" y="2231136"/>
            <a:ext cx="2670048" cy="2039112"/>
          </a:xfrm>
          <a:prstGeom prst="roundRect">
            <a:avLst/>
          </a:prstGeom>
          <a:solidFill>
            <a:srgbClr val="F1F6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Rectangle 31"/>
          <p:cNvSpPr/>
          <p:nvPr/>
        </p:nvSpPr>
        <p:spPr>
          <a:xfrm>
            <a:off x="9445752" y="2231136"/>
            <a:ext cx="2670048" cy="118872"/>
          </a:xfrm>
          <a:prstGeom prst="rect">
            <a:avLst/>
          </a:prstGeom>
          <a:solidFill>
            <a:srgbClr val="F8931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9573768" y="2578608"/>
            <a:ext cx="2395728" cy="411480"/>
          </a:xfrm>
          <a:prstGeom prst="rect">
            <a:avLst/>
          </a:prstGeom>
          <a:noFill/>
        </p:spPr>
        <p:txBody>
          <a:bodyPr wrap="square" lIns="27432" rIns="27432" tIns="22860" bIns="0">
            <a:spAutoFit/>
          </a:bodyPr>
          <a:lstStyle/>
          <a:p>
            <a:pPr>
              <a:defRPr sz="1700" b="1">
                <a:solidFill>
                  <a:srgbClr val="00539C"/>
                </a:solidFill>
                <a:latin typeface="Aptos"/>
              </a:defRPr>
            </a:pPr>
            <a:r>
              <a:t>DÍAS 76–90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9573768" y="3108960"/>
            <a:ext cx="2359152" cy="429768"/>
          </a:xfrm>
          <a:prstGeom prst="rect">
            <a:avLst/>
          </a:prstGeom>
          <a:noFill/>
        </p:spPr>
        <p:txBody>
          <a:bodyPr wrap="square" lIns="27432" rIns="27432" tIns="22860" bIns="0">
            <a:spAutoFit/>
          </a:bodyPr>
          <a:lstStyle/>
          <a:p>
            <a:pPr>
              <a:defRPr sz="2000" b="1">
                <a:solidFill>
                  <a:srgbClr val="142331"/>
                </a:solidFill>
                <a:latin typeface="Aptos"/>
              </a:defRPr>
            </a:pPr>
            <a:r>
              <a:t>Escalar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9573768" y="3694176"/>
            <a:ext cx="2359152" cy="429768"/>
          </a:xfrm>
          <a:prstGeom prst="rect">
            <a:avLst/>
          </a:prstGeom>
          <a:noFill/>
        </p:spPr>
        <p:txBody>
          <a:bodyPr wrap="square" lIns="27432" rIns="27432" tIns="22860" bIns="0">
            <a:spAutoFit/>
          </a:bodyPr>
          <a:lstStyle/>
          <a:p>
            <a:pPr>
              <a:defRPr sz="1300" b="0">
                <a:solidFill>
                  <a:srgbClr val="626C75"/>
                </a:solidFill>
                <a:latin typeface="Aptos"/>
              </a:defRPr>
            </a:pPr>
            <a:r>
              <a:t>Auditoría ROI + despliegue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877824" y="4809744"/>
            <a:ext cx="10561320" cy="448056"/>
          </a:xfrm>
          <a:prstGeom prst="rect">
            <a:avLst/>
          </a:prstGeom>
          <a:noFill/>
        </p:spPr>
        <p:txBody>
          <a:bodyPr wrap="square" lIns="27432" rIns="27432" tIns="22860" bIns="0">
            <a:spAutoFit/>
          </a:bodyPr>
          <a:lstStyle/>
          <a:p>
            <a:pPr>
              <a:defRPr sz="1600" b="1">
                <a:solidFill>
                  <a:srgbClr val="142331"/>
                </a:solidFill>
                <a:latin typeface="Aptos"/>
              </a:defRPr>
            </a:pPr>
            <a:r>
              <a:t>Responsables: Líderes de Ventas, Compras, Logística Inversa, Calidad/Regulatorio y TI (ERP).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859536" y="5650992"/>
            <a:ext cx="10497312" cy="594360"/>
          </a:xfrm>
          <a:prstGeom prst="roundRect">
            <a:avLst/>
          </a:prstGeom>
          <a:solidFill>
            <a:srgbClr val="E7F0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1060704" y="5797296"/>
            <a:ext cx="10058400" cy="384048"/>
          </a:xfrm>
          <a:prstGeom prst="rect">
            <a:avLst/>
          </a:prstGeom>
          <a:noFill/>
        </p:spPr>
        <p:txBody>
          <a:bodyPr wrap="square" lIns="27432" rIns="27432" tIns="22860" bIns="0">
            <a:spAutoFit/>
          </a:bodyPr>
          <a:lstStyle/>
          <a:p>
            <a:pPr>
              <a:defRPr sz="1600" b="1">
                <a:solidFill>
                  <a:srgbClr val="00539C"/>
                </a:solidFill>
                <a:latin typeface="Aptos"/>
              </a:defRPr>
            </a:pPr>
            <a:r>
              <a:t>Decisión solicitada: autorizar piloto de 90 días (Bs 12.000) con corte de resultados al día 60.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9235440" y="6510528"/>
            <a:ext cx="2157984" cy="164592"/>
          </a:xfrm>
          <a:prstGeom prst="rect">
            <a:avLst/>
          </a:prstGeom>
          <a:noFill/>
        </p:spPr>
        <p:txBody>
          <a:bodyPr wrap="square" lIns="27432" rIns="27432" tIns="22860" bIns="0">
            <a:spAutoFit/>
          </a:bodyPr>
          <a:lstStyle/>
          <a:p>
            <a:pPr algn="r">
              <a:defRPr sz="900" b="0">
                <a:solidFill>
                  <a:srgbClr val="626C75"/>
                </a:solidFill>
                <a:latin typeface="Aptos"/>
              </a:defRPr>
            </a:pPr>
            <a:r>
              <a:t>FARMAFLOW IA  ·  08/08</a:t>
            </a:r>
          </a:p>
        </p:txBody>
      </p:sp>
    </p:spTree>
    <p:extLst>
      <p:ext uri="{BB962C8B-B14F-4D97-AF65-F5344CB8AC3E}">
        <ns5:creationId val="2927987252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'1.0' encoding='UTF-8' standalone='yes'?>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'1.0' encoding='UTF-8' standalone='yes'?>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'1.0' encoding='UTF-8' standalone='yes'?>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9A93823644CC841B09FB0ACBDF6CFCF" ma:contentTypeVersion="16" ma:contentTypeDescription="Create a new document." ma:contentTypeScope="" ma:versionID="3c65bd5581118864b8523b032246cbfc">
  <xsd:schema xmlns:xsd="http://www.w3.org/2001/XMLSchema" xmlns:xs="http://www.w3.org/2001/XMLSchema" xmlns:p="http://schemas.microsoft.com/office/2006/metadata/properties" xmlns:ns3="9d57e437-f8ed-4249-afa5-566b2c514b23" xmlns:ns4="af3d9b68-2651-4946-89bf-8d485466c123" targetNamespace="http://schemas.microsoft.com/office/2006/metadata/properties" ma:root="true" ma:fieldsID="5e3b3eb04581c153cd3f4b432b058cf5" ns3:_="" ns4:_="">
    <xsd:import namespace="9d57e437-f8ed-4249-afa5-566b2c514b23"/>
    <xsd:import namespace="af3d9b68-2651-4946-89bf-8d485466c123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DateTaken" minOccurs="0"/>
                <xsd:element ref="ns3:MediaLengthInSeconds" minOccurs="0"/>
                <xsd:element ref="ns3:_activity" minOccurs="0"/>
                <xsd:element ref="ns3:MediaServiceObjectDetectorVersions" minOccurs="0"/>
                <xsd:element ref="ns3:MediaServiceSystemTags" minOccurs="0"/>
                <xsd:element ref="ns3:MediaServiceGenerationTime" minOccurs="0"/>
                <xsd:element ref="ns3:MediaServiceEventHashCode" minOccurs="0"/>
                <xsd:element ref="ns3:MediaServiceSearchProperties" minOccurs="0"/>
                <xsd:element ref="ns3:MediaServiceOCR" minOccurs="0"/>
                <xsd:element ref="ns3:MediaServiceBillingMetadata" minOccurs="0"/>
                <xsd:element ref="ns3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d57e437-f8ed-4249-afa5-566b2c514b2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  <xsd:element name="_activity" ma:index="15" nillable="true" ma:displayName="_activity" ma:hidden="true" ma:internalName="_activity">
      <xsd:simpleType>
        <xsd:restriction base="dms:Note"/>
      </xsd:simpleType>
    </xsd:element>
    <xsd:element name="MediaServiceObjectDetectorVersions" ma:index="16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ystemTags" ma:index="17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SearchProperties" ma:index="2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CR" ma:index="2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BillingMetadata" ma:index="22" nillable="true" ma:displayName="MediaServiceBillingMetadata" ma:hidden="true" ma:internalName="MediaServiceBillingMetadata" ma:readOnly="true">
      <xsd:simpleType>
        <xsd:restriction base="dms:Note"/>
      </xsd:simpleType>
    </xsd:element>
    <xsd:element name="MediaServiceLocation" ma:index="23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f3d9b68-2651-4946-89bf-8d485466c123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2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9d57e437-f8ed-4249-afa5-566b2c514b23" xsi:nil="true"/>
  </documentManagement>
</p:properties>
</file>

<file path=customXml/itemProps1.xml><?xml version="1.0" encoding="utf-8"?>
<ds:datastoreItem xmlns:ds="http://schemas.openxmlformats.org/officeDocument/2006/customXml" ds:itemID="{5DC6106A-39E1-4873-BA9D-3D20DAE7C25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9d57e437-f8ed-4249-afa5-566b2c514b23"/>
    <ds:schemaRef ds:uri="af3d9b68-2651-4946-89bf-8d485466c12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1D8D1BBF-12F4-48A2-B59B-0BC7E34B079F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10439D5C-42EB-4394-990F-D1D3ECF917ED}">
  <ds:schemaRefs>
    <ds:schemaRef ds:uri="http://schemas.microsoft.com/office/infopath/2007/PartnerControls"/>
    <ds:schemaRef ds:uri="http://purl.org/dc/dcmitype/"/>
    <ds:schemaRef ds:uri="http://schemas.microsoft.com/office/2006/documentManagement/types"/>
    <ds:schemaRef ds:uri="http://purl.org/dc/elements/1.1/"/>
    <ds:schemaRef ds:uri="http://www.w3.org/XML/1998/namespace"/>
    <ds:schemaRef ds:uri="http://purl.org/dc/terms/"/>
    <ds:schemaRef ds:uri="http://schemas.microsoft.com/office/2006/metadata/properties"/>
    <ds:schemaRef ds:uri="http://schemas.openxmlformats.org/package/2006/metadata/core-properties"/>
    <ds:schemaRef ds:uri="af3d9b68-2651-4946-89bf-8d485466c123"/>
    <ds:schemaRef ds:uri="9d57e437-f8ed-4249-afa5-566b2c514b23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1316</TotalTime>
  <Words>682</Words>
  <Application>Microsoft Office PowerPoint</Application>
  <PresentationFormat>Panorámica</PresentationFormat>
  <Paragraphs>60</Paragraphs>
  <Slides>10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7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10</vt:i4>
      </vt:variant>
    </vt:vector>
  </HeadingPairs>
  <TitlesOfParts>
    <vt:vector size="18" baseType="lpstr">
      <vt:lpstr>Arial</vt:lpstr>
      <vt:lpstr>Calibri</vt:lpstr>
      <vt:lpstr>Calibri Light</vt:lpstr>
      <vt:lpstr>Montserrat</vt:lpstr>
      <vt:lpstr>Montserrat ExtraBold</vt:lpstr>
      <vt:lpstr>Montserrat SemiBold</vt:lpstr>
      <vt:lpstr>Poppins</vt:lpstr>
      <vt:lpstr>Tema de Office</vt:lpstr>
      <vt:lpstr>TITULO</vt:lpstr>
      <vt:lpstr>Tabla de  contenido</vt:lpstr>
      <vt:lpstr>Sobre nosotros</vt:lpstr>
      <vt:lpstr>Servicios</vt:lpstr>
      <vt:lpstr>Servicios</vt:lpstr>
      <vt:lpstr>Proceso</vt:lpstr>
      <vt:lpstr>Campañas</vt:lpstr>
      <vt:lpstr>Presentación de PowerPoint</vt:lpstr>
      <vt:lpstr>Proceso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Camila  Gutierrez Spitz</dc:creator>
  <cp:lastModifiedBy>Maria Tesoro Garcia Cruz</cp:lastModifiedBy>
  <cp:revision>40</cp:revision>
  <dcterms:created xsi:type="dcterms:W3CDTF">2025-07-11T14:00:09Z</dcterms:created>
  <dcterms:modified xsi:type="dcterms:W3CDTF">2026-10-17T20:51:38Z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0x010100B9A93823644CC841B09FB0ACBDF6CFCF</vt:lpwstr>
  </property>
</Properties>
</file>